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8288000" cy="10287000"/>
  <p:notesSz cx="6858000" cy="9144000"/>
  <p:embeddedFontLst>
    <p:embeddedFont>
      <p:font typeface="Open Sans" panose="020B0606030504020204" pitchFamily="34" charset="0"/>
      <p:regular r:id="rId8"/>
    </p:embeddedFont>
    <p:embeddedFont>
      <p:font typeface="Open Sans Bold" panose="020B0604020202020204" charset="0"/>
      <p:regular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65" d="100"/>
          <a:sy n="65" d="100"/>
        </p:scale>
        <p:origin x="1074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lan Macoun" userId="dc519ce17f6010af" providerId="LiveId" clId="{6B8605B8-D2EC-4B20-8E8E-3960330F7080}"/>
    <pc:docChg chg="modSld">
      <pc:chgData name="Milan Macoun" userId="dc519ce17f6010af" providerId="LiveId" clId="{6B8605B8-D2EC-4B20-8E8E-3960330F7080}" dt="2026-02-22T21:38:14.997" v="3" actId="6549"/>
      <pc:docMkLst>
        <pc:docMk/>
      </pc:docMkLst>
      <pc:sldChg chg="modSp mod">
        <pc:chgData name="Milan Macoun" userId="dc519ce17f6010af" providerId="LiveId" clId="{6B8605B8-D2EC-4B20-8E8E-3960330F7080}" dt="2026-02-22T21:38:14.997" v="3" actId="6549"/>
        <pc:sldMkLst>
          <pc:docMk/>
          <pc:sldMk cId="0" sldId="261"/>
        </pc:sldMkLst>
        <pc:spChg chg="mod">
          <ac:chgData name="Milan Macoun" userId="dc519ce17f6010af" providerId="LiveId" clId="{6B8605B8-D2EC-4B20-8E8E-3960330F7080}" dt="2026-02-22T21:38:14.997" v="3" actId="6549"/>
          <ac:spMkLst>
            <pc:docMk/>
            <pc:sldMk cId="0" sldId="261"/>
            <ac:spMk id="17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626" b="-9626"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3" name="Group 3"/>
          <p:cNvGrpSpPr/>
          <p:nvPr/>
        </p:nvGrpSpPr>
        <p:grpSpPr>
          <a:xfrm rot="-5400000">
            <a:off x="-238206" y="4903503"/>
            <a:ext cx="10287000" cy="479995"/>
            <a:chOff x="0" y="0"/>
            <a:chExt cx="5457757" cy="25466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5457757" cy="254661"/>
            </a:xfrm>
            <a:custGeom>
              <a:avLst/>
              <a:gdLst/>
              <a:ahLst/>
              <a:cxnLst/>
              <a:rect l="l" t="t" r="r" b="b"/>
              <a:pathLst>
                <a:path w="5457757" h="254661">
                  <a:moveTo>
                    <a:pt x="0" y="0"/>
                  </a:moveTo>
                  <a:lnTo>
                    <a:pt x="5457757" y="0"/>
                  </a:lnTo>
                  <a:lnTo>
                    <a:pt x="5457757" y="254661"/>
                  </a:lnTo>
                  <a:lnTo>
                    <a:pt x="0" y="25466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5457757" cy="273711"/>
            </a:xfrm>
            <a:prstGeom prst="rect">
              <a:avLst/>
            </a:prstGeom>
          </p:spPr>
          <p:txBody>
            <a:bodyPr lIns="25218" tIns="25218" rIns="25218" bIns="25218" rtlCol="0" anchor="ctr"/>
            <a:lstStyle/>
            <a:p>
              <a:pPr algn="ctr">
                <a:lnSpc>
                  <a:spcPts val="124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028700" y="830250"/>
            <a:ext cx="6573763" cy="8626500"/>
            <a:chOff x="0" y="0"/>
            <a:chExt cx="8765017" cy="11502000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5649839"/>
              <a:ext cx="2848887" cy="2848887"/>
              <a:chOff x="0" y="0"/>
              <a:chExt cx="812800" cy="8128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" name="TextBox 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 rot="-5400000">
              <a:off x="620485" y="-620485"/>
              <a:ext cx="5377535" cy="6618505"/>
              <a:chOff x="0" y="0"/>
              <a:chExt cx="660400" cy="8128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6604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60400" h="812800">
                    <a:moveTo>
                      <a:pt x="220252" y="793731"/>
                    </a:moveTo>
                    <a:cubicBezTo>
                      <a:pt x="254109" y="805245"/>
                      <a:pt x="292600" y="812800"/>
                      <a:pt x="330378" y="812800"/>
                    </a:cubicBezTo>
                    <a:cubicBezTo>
                      <a:pt x="368157" y="812800"/>
                      <a:pt x="404509" y="806323"/>
                      <a:pt x="438009" y="794809"/>
                    </a:cubicBezTo>
                    <a:cubicBezTo>
                      <a:pt x="438723" y="794450"/>
                      <a:pt x="439435" y="794450"/>
                      <a:pt x="440148" y="794090"/>
                    </a:cubicBezTo>
                    <a:cubicBezTo>
                      <a:pt x="565955" y="748035"/>
                      <a:pt x="658618" y="626421"/>
                      <a:pt x="660400" y="484298"/>
                    </a:cubicBezTo>
                    <a:lnTo>
                      <a:pt x="660400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782" y="627140"/>
                      <a:pt x="93019" y="748755"/>
                      <a:pt x="220252" y="793731"/>
                    </a:cubicBezTo>
                    <a:close/>
                  </a:path>
                </a:pathLst>
              </a:custGeom>
              <a:solidFill>
                <a:srgbClr val="EEB300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" name="TextBox 12"/>
              <p:cNvSpPr txBox="1"/>
              <p:nvPr/>
            </p:nvSpPr>
            <p:spPr>
              <a:xfrm>
                <a:off x="0" y="-28575"/>
                <a:ext cx="660400" cy="7143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0" y="8653113"/>
              <a:ext cx="2848887" cy="2848887"/>
              <a:chOff x="0" y="0"/>
              <a:chExt cx="812800" cy="8128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5" name="TextBox 1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  <p:grpSp>
          <p:nvGrpSpPr>
            <p:cNvPr id="16" name="Group 16"/>
            <p:cNvGrpSpPr/>
            <p:nvPr/>
          </p:nvGrpSpPr>
          <p:grpSpPr>
            <a:xfrm rot="3388876">
              <a:off x="1350002" y="4871469"/>
              <a:ext cx="8364182" cy="2215494"/>
              <a:chOff x="0" y="0"/>
              <a:chExt cx="1534287" cy="4064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1534287" cy="406400"/>
              </a:xfrm>
              <a:custGeom>
                <a:avLst/>
                <a:gdLst/>
                <a:ahLst/>
                <a:cxnLst/>
                <a:rect l="l" t="t" r="r" b="b"/>
                <a:pathLst>
                  <a:path w="1534287" h="406400">
                    <a:moveTo>
                      <a:pt x="1331087" y="0"/>
                    </a:moveTo>
                    <a:cubicBezTo>
                      <a:pt x="1443311" y="0"/>
                      <a:pt x="1534287" y="90976"/>
                      <a:pt x="1534287" y="203200"/>
                    </a:cubicBezTo>
                    <a:cubicBezTo>
                      <a:pt x="1534287" y="315424"/>
                      <a:pt x="1443311" y="406400"/>
                      <a:pt x="1331087" y="406400"/>
                    </a:cubicBezTo>
                    <a:lnTo>
                      <a:pt x="203200" y="406400"/>
                    </a:lnTo>
                    <a:cubicBezTo>
                      <a:pt x="90976" y="406400"/>
                      <a:pt x="0" y="315424"/>
                      <a:pt x="0" y="203200"/>
                    </a:cubicBezTo>
                    <a:cubicBezTo>
                      <a:pt x="0" y="90976"/>
                      <a:pt x="90976" y="0"/>
                      <a:pt x="203200" y="0"/>
                    </a:cubicBezTo>
                    <a:close/>
                  </a:path>
                </a:pathLst>
              </a:custGeom>
              <a:solidFill>
                <a:srgbClr val="F34714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0" y="-28575"/>
                <a:ext cx="1534287" cy="4349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</p:grpSp>
      <p:sp>
        <p:nvSpPr>
          <p:cNvPr id="19" name="Freeform 19"/>
          <p:cNvSpPr/>
          <p:nvPr/>
        </p:nvSpPr>
        <p:spPr>
          <a:xfrm rot="-10800000">
            <a:off x="1491744" y="1313338"/>
            <a:ext cx="12820625" cy="7660323"/>
          </a:xfrm>
          <a:custGeom>
            <a:avLst/>
            <a:gdLst/>
            <a:ahLst/>
            <a:cxnLst/>
            <a:rect l="l" t="t" r="r" b="b"/>
            <a:pathLst>
              <a:path w="12820625" h="7660323">
                <a:moveTo>
                  <a:pt x="0" y="0"/>
                </a:moveTo>
                <a:lnTo>
                  <a:pt x="12820625" y="0"/>
                </a:lnTo>
                <a:lnTo>
                  <a:pt x="12820625" y="7660324"/>
                </a:lnTo>
                <a:lnTo>
                  <a:pt x="0" y="766032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46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20" name="TextBox 20"/>
          <p:cNvSpPr txBox="1"/>
          <p:nvPr/>
        </p:nvSpPr>
        <p:spPr>
          <a:xfrm rot="-5400000">
            <a:off x="-3101019" y="3296842"/>
            <a:ext cx="10287000" cy="485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URBAN   INTERACTIONS   REVISITED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6440691" y="1981200"/>
            <a:ext cx="7374731" cy="3162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b="1" spc="12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PROXIMITY </a:t>
            </a:r>
          </a:p>
          <a:p>
            <a:pPr algn="l">
              <a:lnSpc>
                <a:spcPts val="8400"/>
              </a:lnSpc>
            </a:pPr>
            <a:r>
              <a:rPr lang="en-US" sz="6000" b="1" spc="12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 PERMEABILITY</a:t>
            </a:r>
          </a:p>
          <a:p>
            <a:pPr algn="l">
              <a:lnSpc>
                <a:spcPts val="8400"/>
              </a:lnSpc>
            </a:pPr>
            <a:r>
              <a:rPr lang="en-US" sz="6000" b="1" spc="12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REVISITED </a:t>
            </a:r>
          </a:p>
        </p:txBody>
      </p:sp>
      <p:sp>
        <p:nvSpPr>
          <p:cNvPr id="22" name="TextBox 22"/>
          <p:cNvSpPr txBox="1"/>
          <p:nvPr/>
        </p:nvSpPr>
        <p:spPr>
          <a:xfrm rot="-5400000">
            <a:off x="-2667632" y="3339704"/>
            <a:ext cx="10287000" cy="400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0"/>
              </a:lnSpc>
            </a:pPr>
            <a:r>
              <a:rPr lang="en-US" sz="2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20th AESOP YOUNG ACADEMICS CONFERENCE</a:t>
            </a:r>
          </a:p>
        </p:txBody>
      </p:sp>
      <p:sp>
        <p:nvSpPr>
          <p:cNvPr id="23" name="TextBox 23"/>
          <p:cNvSpPr txBox="1"/>
          <p:nvPr/>
        </p:nvSpPr>
        <p:spPr>
          <a:xfrm rot="-5400000">
            <a:off x="-1778366" y="3144442"/>
            <a:ext cx="10287000" cy="790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0"/>
              </a:lnSpc>
            </a:pPr>
            <a:r>
              <a:rPr lang="en-US" sz="26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PRAGUE</a:t>
            </a:r>
            <a:r>
              <a:rPr lang="en-US" sz="2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  18 – 21 MARCH 2026</a:t>
            </a:r>
          </a:p>
          <a:p>
            <a:pPr algn="l">
              <a:lnSpc>
                <a:spcPts val="3120"/>
              </a:lnSpc>
            </a:pPr>
            <a:endParaRPr lang="en-US" sz="2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4" name="Group 24"/>
          <p:cNvGrpSpPr/>
          <p:nvPr/>
        </p:nvGrpSpPr>
        <p:grpSpPr>
          <a:xfrm>
            <a:off x="16924510" y="8534329"/>
            <a:ext cx="669581" cy="878666"/>
            <a:chOff x="0" y="0"/>
            <a:chExt cx="892775" cy="1171554"/>
          </a:xfrm>
        </p:grpSpPr>
        <p:grpSp>
          <p:nvGrpSpPr>
            <p:cNvPr id="25" name="Group 25"/>
            <p:cNvGrpSpPr/>
            <p:nvPr/>
          </p:nvGrpSpPr>
          <p:grpSpPr>
            <a:xfrm>
              <a:off x="0" y="575473"/>
              <a:ext cx="290178" cy="290178"/>
              <a:chOff x="0" y="0"/>
              <a:chExt cx="812800" cy="8128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" name="TextBox 27"/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  <p:grpSp>
          <p:nvGrpSpPr>
            <p:cNvPr id="28" name="Group 28"/>
            <p:cNvGrpSpPr/>
            <p:nvPr/>
          </p:nvGrpSpPr>
          <p:grpSpPr>
            <a:xfrm rot="-5400000">
              <a:off x="63200" y="-63200"/>
              <a:ext cx="547737" cy="674138"/>
              <a:chOff x="0" y="0"/>
              <a:chExt cx="660400" cy="812800"/>
            </a:xfrm>
          </p:grpSpPr>
          <p:sp>
            <p:nvSpPr>
              <p:cNvPr id="29" name="Freeform 29"/>
              <p:cNvSpPr/>
              <p:nvPr/>
            </p:nvSpPr>
            <p:spPr>
              <a:xfrm>
                <a:off x="0" y="0"/>
                <a:ext cx="6604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60400" h="812800">
                    <a:moveTo>
                      <a:pt x="220252" y="793731"/>
                    </a:moveTo>
                    <a:cubicBezTo>
                      <a:pt x="254109" y="805245"/>
                      <a:pt x="292600" y="812800"/>
                      <a:pt x="330378" y="812800"/>
                    </a:cubicBezTo>
                    <a:cubicBezTo>
                      <a:pt x="368157" y="812800"/>
                      <a:pt x="404509" y="806323"/>
                      <a:pt x="438009" y="794809"/>
                    </a:cubicBezTo>
                    <a:cubicBezTo>
                      <a:pt x="438723" y="794450"/>
                      <a:pt x="439435" y="794450"/>
                      <a:pt x="440148" y="794090"/>
                    </a:cubicBezTo>
                    <a:cubicBezTo>
                      <a:pt x="565955" y="748035"/>
                      <a:pt x="658618" y="626421"/>
                      <a:pt x="660400" y="484298"/>
                    </a:cubicBezTo>
                    <a:lnTo>
                      <a:pt x="660400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782" y="627140"/>
                      <a:pt x="93019" y="748755"/>
                      <a:pt x="220252" y="793731"/>
                    </a:cubicBezTo>
                    <a:close/>
                  </a:path>
                </a:pathLst>
              </a:custGeom>
              <a:solidFill>
                <a:srgbClr val="EEB300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0" name="TextBox 30"/>
              <p:cNvSpPr txBox="1"/>
              <p:nvPr/>
            </p:nvSpPr>
            <p:spPr>
              <a:xfrm>
                <a:off x="0" y="-9525"/>
                <a:ext cx="660400" cy="6953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>
              <a:off x="0" y="881376"/>
              <a:ext cx="290178" cy="290178"/>
              <a:chOff x="0" y="0"/>
              <a:chExt cx="812800" cy="8128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 rot="3388876">
              <a:off x="137507" y="496191"/>
              <a:ext cx="851947" cy="225663"/>
              <a:chOff x="0" y="0"/>
              <a:chExt cx="1534287" cy="4064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1534287" cy="406400"/>
              </a:xfrm>
              <a:custGeom>
                <a:avLst/>
                <a:gdLst/>
                <a:ahLst/>
                <a:cxnLst/>
                <a:rect l="l" t="t" r="r" b="b"/>
                <a:pathLst>
                  <a:path w="1534287" h="406400">
                    <a:moveTo>
                      <a:pt x="1331087" y="0"/>
                    </a:moveTo>
                    <a:cubicBezTo>
                      <a:pt x="1443311" y="0"/>
                      <a:pt x="1534287" y="90976"/>
                      <a:pt x="1534287" y="203200"/>
                    </a:cubicBezTo>
                    <a:cubicBezTo>
                      <a:pt x="1534287" y="315424"/>
                      <a:pt x="1443311" y="406400"/>
                      <a:pt x="1331087" y="406400"/>
                    </a:cubicBezTo>
                    <a:lnTo>
                      <a:pt x="203200" y="406400"/>
                    </a:lnTo>
                    <a:cubicBezTo>
                      <a:pt x="90976" y="406400"/>
                      <a:pt x="0" y="315424"/>
                      <a:pt x="0" y="203200"/>
                    </a:cubicBezTo>
                    <a:cubicBezTo>
                      <a:pt x="0" y="90976"/>
                      <a:pt x="90976" y="0"/>
                      <a:pt x="203200" y="0"/>
                    </a:cubicBezTo>
                    <a:close/>
                  </a:path>
                </a:pathLst>
              </a:custGeom>
              <a:solidFill>
                <a:srgbClr val="F34714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6" name="TextBox 36"/>
              <p:cNvSpPr txBox="1"/>
              <p:nvPr/>
            </p:nvSpPr>
            <p:spPr>
              <a:xfrm>
                <a:off x="0" y="-9525"/>
                <a:ext cx="1534287" cy="4159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</p:grpSp>
      <p:sp>
        <p:nvSpPr>
          <p:cNvPr id="37" name="TextBox 37"/>
          <p:cNvSpPr txBox="1"/>
          <p:nvPr/>
        </p:nvSpPr>
        <p:spPr>
          <a:xfrm>
            <a:off x="6440691" y="6644570"/>
            <a:ext cx="8288913" cy="12515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 spc="7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Use this template </a:t>
            </a:r>
          </a:p>
          <a:p>
            <a:pPr algn="l">
              <a:lnSpc>
                <a:spcPts val="5040"/>
              </a:lnSpc>
            </a:pPr>
            <a:r>
              <a:rPr lang="en-US" sz="3600" b="1" spc="7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for contribution within given track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59828" b="-59828"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3" name="Group 3"/>
          <p:cNvGrpSpPr/>
          <p:nvPr/>
        </p:nvGrpSpPr>
        <p:grpSpPr>
          <a:xfrm rot="-5400000">
            <a:off x="-238206" y="4903503"/>
            <a:ext cx="10287000" cy="479995"/>
            <a:chOff x="0" y="0"/>
            <a:chExt cx="5457757" cy="25466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5457757" cy="254661"/>
            </a:xfrm>
            <a:custGeom>
              <a:avLst/>
              <a:gdLst/>
              <a:ahLst/>
              <a:cxnLst/>
              <a:rect l="l" t="t" r="r" b="b"/>
              <a:pathLst>
                <a:path w="5457757" h="254661">
                  <a:moveTo>
                    <a:pt x="0" y="0"/>
                  </a:moveTo>
                  <a:lnTo>
                    <a:pt x="5457757" y="0"/>
                  </a:lnTo>
                  <a:lnTo>
                    <a:pt x="5457757" y="254661"/>
                  </a:lnTo>
                  <a:lnTo>
                    <a:pt x="0" y="25466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5457757" cy="273711"/>
            </a:xfrm>
            <a:prstGeom prst="rect">
              <a:avLst/>
            </a:prstGeom>
          </p:spPr>
          <p:txBody>
            <a:bodyPr lIns="25218" tIns="25218" rIns="25218" bIns="25218" rtlCol="0" anchor="ctr"/>
            <a:lstStyle/>
            <a:p>
              <a:pPr algn="ctr">
                <a:lnSpc>
                  <a:spcPts val="124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028700" y="830250"/>
            <a:ext cx="6573763" cy="8626500"/>
            <a:chOff x="0" y="0"/>
            <a:chExt cx="8765017" cy="11502000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5649839"/>
              <a:ext cx="2848887" cy="2848887"/>
              <a:chOff x="0" y="0"/>
              <a:chExt cx="812800" cy="8128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" name="TextBox 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 rot="-5400000">
              <a:off x="620485" y="-620485"/>
              <a:ext cx="5377535" cy="6618505"/>
              <a:chOff x="0" y="0"/>
              <a:chExt cx="660400" cy="8128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6604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60400" h="812800">
                    <a:moveTo>
                      <a:pt x="220252" y="793731"/>
                    </a:moveTo>
                    <a:cubicBezTo>
                      <a:pt x="254109" y="805245"/>
                      <a:pt x="292600" y="812800"/>
                      <a:pt x="330378" y="812800"/>
                    </a:cubicBezTo>
                    <a:cubicBezTo>
                      <a:pt x="368157" y="812800"/>
                      <a:pt x="404509" y="806323"/>
                      <a:pt x="438009" y="794809"/>
                    </a:cubicBezTo>
                    <a:cubicBezTo>
                      <a:pt x="438723" y="794450"/>
                      <a:pt x="439435" y="794450"/>
                      <a:pt x="440148" y="794090"/>
                    </a:cubicBezTo>
                    <a:cubicBezTo>
                      <a:pt x="565955" y="748035"/>
                      <a:pt x="658618" y="626421"/>
                      <a:pt x="660400" y="484298"/>
                    </a:cubicBezTo>
                    <a:lnTo>
                      <a:pt x="660400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782" y="627140"/>
                      <a:pt x="93019" y="748755"/>
                      <a:pt x="220252" y="793731"/>
                    </a:cubicBezTo>
                    <a:close/>
                  </a:path>
                </a:pathLst>
              </a:custGeom>
              <a:solidFill>
                <a:srgbClr val="EEB300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" name="TextBox 12"/>
              <p:cNvSpPr txBox="1"/>
              <p:nvPr/>
            </p:nvSpPr>
            <p:spPr>
              <a:xfrm>
                <a:off x="0" y="-28575"/>
                <a:ext cx="660400" cy="7143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0" y="8653113"/>
              <a:ext cx="2848887" cy="2848887"/>
              <a:chOff x="0" y="0"/>
              <a:chExt cx="812800" cy="8128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5" name="TextBox 1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  <p:grpSp>
          <p:nvGrpSpPr>
            <p:cNvPr id="16" name="Group 16"/>
            <p:cNvGrpSpPr/>
            <p:nvPr/>
          </p:nvGrpSpPr>
          <p:grpSpPr>
            <a:xfrm rot="3388876">
              <a:off x="1350002" y="4871469"/>
              <a:ext cx="8364182" cy="2215494"/>
              <a:chOff x="0" y="0"/>
              <a:chExt cx="1534287" cy="4064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1534287" cy="406400"/>
              </a:xfrm>
              <a:custGeom>
                <a:avLst/>
                <a:gdLst/>
                <a:ahLst/>
                <a:cxnLst/>
                <a:rect l="l" t="t" r="r" b="b"/>
                <a:pathLst>
                  <a:path w="1534287" h="406400">
                    <a:moveTo>
                      <a:pt x="1331087" y="0"/>
                    </a:moveTo>
                    <a:cubicBezTo>
                      <a:pt x="1443311" y="0"/>
                      <a:pt x="1534287" y="90976"/>
                      <a:pt x="1534287" y="203200"/>
                    </a:cubicBezTo>
                    <a:cubicBezTo>
                      <a:pt x="1534287" y="315424"/>
                      <a:pt x="1443311" y="406400"/>
                      <a:pt x="1331087" y="406400"/>
                    </a:cubicBezTo>
                    <a:lnTo>
                      <a:pt x="203200" y="406400"/>
                    </a:lnTo>
                    <a:cubicBezTo>
                      <a:pt x="90976" y="406400"/>
                      <a:pt x="0" y="315424"/>
                      <a:pt x="0" y="203200"/>
                    </a:cubicBezTo>
                    <a:cubicBezTo>
                      <a:pt x="0" y="90976"/>
                      <a:pt x="90976" y="0"/>
                      <a:pt x="203200" y="0"/>
                    </a:cubicBezTo>
                    <a:close/>
                  </a:path>
                </a:pathLst>
              </a:custGeom>
              <a:solidFill>
                <a:srgbClr val="F34714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0" y="-28575"/>
                <a:ext cx="1534287" cy="4349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</p:grpSp>
      <p:sp>
        <p:nvSpPr>
          <p:cNvPr id="19" name="Freeform 19"/>
          <p:cNvSpPr/>
          <p:nvPr/>
        </p:nvSpPr>
        <p:spPr>
          <a:xfrm rot="-10800000">
            <a:off x="1491744" y="1313338"/>
            <a:ext cx="12820625" cy="7660323"/>
          </a:xfrm>
          <a:custGeom>
            <a:avLst/>
            <a:gdLst/>
            <a:ahLst/>
            <a:cxnLst/>
            <a:rect l="l" t="t" r="r" b="b"/>
            <a:pathLst>
              <a:path w="12820625" h="7660323">
                <a:moveTo>
                  <a:pt x="0" y="0"/>
                </a:moveTo>
                <a:lnTo>
                  <a:pt x="12820625" y="0"/>
                </a:lnTo>
                <a:lnTo>
                  <a:pt x="12820625" y="7660324"/>
                </a:lnTo>
                <a:lnTo>
                  <a:pt x="0" y="766032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46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20" name="TextBox 20"/>
          <p:cNvSpPr txBox="1"/>
          <p:nvPr/>
        </p:nvSpPr>
        <p:spPr>
          <a:xfrm rot="-5400000">
            <a:off x="-3101019" y="3296842"/>
            <a:ext cx="10287000" cy="485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URBAN   INTERACTIONS   REVISITED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6440691" y="1981200"/>
            <a:ext cx="7512695" cy="3162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b="1" spc="12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FLOWS </a:t>
            </a:r>
          </a:p>
          <a:p>
            <a:pPr algn="l">
              <a:lnSpc>
                <a:spcPts val="8400"/>
              </a:lnSpc>
            </a:pPr>
            <a:r>
              <a:rPr lang="en-US" sz="6000" b="1" spc="12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 CONNECTIONS</a:t>
            </a:r>
          </a:p>
          <a:p>
            <a:pPr algn="l">
              <a:lnSpc>
                <a:spcPts val="8400"/>
              </a:lnSpc>
            </a:pPr>
            <a:r>
              <a:rPr lang="en-US" sz="6000" b="1" spc="12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REVISITED</a:t>
            </a:r>
          </a:p>
        </p:txBody>
      </p:sp>
      <p:sp>
        <p:nvSpPr>
          <p:cNvPr id="22" name="TextBox 22"/>
          <p:cNvSpPr txBox="1"/>
          <p:nvPr/>
        </p:nvSpPr>
        <p:spPr>
          <a:xfrm rot="-5400000">
            <a:off x="-2667632" y="3339704"/>
            <a:ext cx="10287000" cy="400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0"/>
              </a:lnSpc>
            </a:pPr>
            <a:r>
              <a:rPr lang="en-US" sz="2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20th AESOP YOUNG ACADEMICS CONFERENCE</a:t>
            </a:r>
          </a:p>
        </p:txBody>
      </p:sp>
      <p:sp>
        <p:nvSpPr>
          <p:cNvPr id="23" name="TextBox 23"/>
          <p:cNvSpPr txBox="1"/>
          <p:nvPr/>
        </p:nvSpPr>
        <p:spPr>
          <a:xfrm rot="-5400000">
            <a:off x="-1778366" y="3144442"/>
            <a:ext cx="10287000" cy="790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0"/>
              </a:lnSpc>
            </a:pPr>
            <a:r>
              <a:rPr lang="en-US" sz="26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PRAGUE</a:t>
            </a:r>
            <a:r>
              <a:rPr lang="en-US" sz="2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  18 – 21 MARCH 2026</a:t>
            </a:r>
          </a:p>
          <a:p>
            <a:pPr algn="l">
              <a:lnSpc>
                <a:spcPts val="3120"/>
              </a:lnSpc>
            </a:pPr>
            <a:endParaRPr lang="en-US" sz="2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4" name="Group 24"/>
          <p:cNvGrpSpPr/>
          <p:nvPr/>
        </p:nvGrpSpPr>
        <p:grpSpPr>
          <a:xfrm>
            <a:off x="16924510" y="8534329"/>
            <a:ext cx="669581" cy="878666"/>
            <a:chOff x="0" y="0"/>
            <a:chExt cx="892775" cy="1171554"/>
          </a:xfrm>
        </p:grpSpPr>
        <p:grpSp>
          <p:nvGrpSpPr>
            <p:cNvPr id="25" name="Group 25"/>
            <p:cNvGrpSpPr/>
            <p:nvPr/>
          </p:nvGrpSpPr>
          <p:grpSpPr>
            <a:xfrm>
              <a:off x="0" y="575473"/>
              <a:ext cx="290178" cy="290178"/>
              <a:chOff x="0" y="0"/>
              <a:chExt cx="812800" cy="8128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" name="TextBox 27"/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  <p:grpSp>
          <p:nvGrpSpPr>
            <p:cNvPr id="28" name="Group 28"/>
            <p:cNvGrpSpPr/>
            <p:nvPr/>
          </p:nvGrpSpPr>
          <p:grpSpPr>
            <a:xfrm rot="-5400000">
              <a:off x="63200" y="-63200"/>
              <a:ext cx="547737" cy="674138"/>
              <a:chOff x="0" y="0"/>
              <a:chExt cx="660400" cy="812800"/>
            </a:xfrm>
          </p:grpSpPr>
          <p:sp>
            <p:nvSpPr>
              <p:cNvPr id="29" name="Freeform 29"/>
              <p:cNvSpPr/>
              <p:nvPr/>
            </p:nvSpPr>
            <p:spPr>
              <a:xfrm>
                <a:off x="0" y="0"/>
                <a:ext cx="6604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60400" h="812800">
                    <a:moveTo>
                      <a:pt x="220252" y="793731"/>
                    </a:moveTo>
                    <a:cubicBezTo>
                      <a:pt x="254109" y="805245"/>
                      <a:pt x="292600" y="812800"/>
                      <a:pt x="330378" y="812800"/>
                    </a:cubicBezTo>
                    <a:cubicBezTo>
                      <a:pt x="368157" y="812800"/>
                      <a:pt x="404509" y="806323"/>
                      <a:pt x="438009" y="794809"/>
                    </a:cubicBezTo>
                    <a:cubicBezTo>
                      <a:pt x="438723" y="794450"/>
                      <a:pt x="439435" y="794450"/>
                      <a:pt x="440148" y="794090"/>
                    </a:cubicBezTo>
                    <a:cubicBezTo>
                      <a:pt x="565955" y="748035"/>
                      <a:pt x="658618" y="626421"/>
                      <a:pt x="660400" y="484298"/>
                    </a:cubicBezTo>
                    <a:lnTo>
                      <a:pt x="660400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782" y="627140"/>
                      <a:pt x="93019" y="748755"/>
                      <a:pt x="220252" y="793731"/>
                    </a:cubicBezTo>
                    <a:close/>
                  </a:path>
                </a:pathLst>
              </a:custGeom>
              <a:solidFill>
                <a:srgbClr val="EEB300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0" name="TextBox 30"/>
              <p:cNvSpPr txBox="1"/>
              <p:nvPr/>
            </p:nvSpPr>
            <p:spPr>
              <a:xfrm>
                <a:off x="0" y="-9525"/>
                <a:ext cx="660400" cy="6953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>
              <a:off x="0" y="881376"/>
              <a:ext cx="290178" cy="290178"/>
              <a:chOff x="0" y="0"/>
              <a:chExt cx="812800" cy="8128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 rot="3388876">
              <a:off x="137507" y="496191"/>
              <a:ext cx="851947" cy="225663"/>
              <a:chOff x="0" y="0"/>
              <a:chExt cx="1534287" cy="4064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1534287" cy="406400"/>
              </a:xfrm>
              <a:custGeom>
                <a:avLst/>
                <a:gdLst/>
                <a:ahLst/>
                <a:cxnLst/>
                <a:rect l="l" t="t" r="r" b="b"/>
                <a:pathLst>
                  <a:path w="1534287" h="406400">
                    <a:moveTo>
                      <a:pt x="1331087" y="0"/>
                    </a:moveTo>
                    <a:cubicBezTo>
                      <a:pt x="1443311" y="0"/>
                      <a:pt x="1534287" y="90976"/>
                      <a:pt x="1534287" y="203200"/>
                    </a:cubicBezTo>
                    <a:cubicBezTo>
                      <a:pt x="1534287" y="315424"/>
                      <a:pt x="1443311" y="406400"/>
                      <a:pt x="1331087" y="406400"/>
                    </a:cubicBezTo>
                    <a:lnTo>
                      <a:pt x="203200" y="406400"/>
                    </a:lnTo>
                    <a:cubicBezTo>
                      <a:pt x="90976" y="406400"/>
                      <a:pt x="0" y="315424"/>
                      <a:pt x="0" y="203200"/>
                    </a:cubicBezTo>
                    <a:cubicBezTo>
                      <a:pt x="0" y="90976"/>
                      <a:pt x="90976" y="0"/>
                      <a:pt x="203200" y="0"/>
                    </a:cubicBezTo>
                    <a:close/>
                  </a:path>
                </a:pathLst>
              </a:custGeom>
              <a:solidFill>
                <a:srgbClr val="F34714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6" name="TextBox 36"/>
              <p:cNvSpPr txBox="1"/>
              <p:nvPr/>
            </p:nvSpPr>
            <p:spPr>
              <a:xfrm>
                <a:off x="0" y="-9525"/>
                <a:ext cx="1534287" cy="4159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</p:grpSp>
      <p:sp>
        <p:nvSpPr>
          <p:cNvPr id="37" name="TextBox 37"/>
          <p:cNvSpPr txBox="1"/>
          <p:nvPr/>
        </p:nvSpPr>
        <p:spPr>
          <a:xfrm>
            <a:off x="6440691" y="6644570"/>
            <a:ext cx="8288913" cy="12515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 spc="7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Use this template </a:t>
            </a:r>
          </a:p>
          <a:p>
            <a:pPr algn="l">
              <a:lnSpc>
                <a:spcPts val="5040"/>
              </a:lnSpc>
            </a:pPr>
            <a:r>
              <a:rPr lang="en-US" sz="3600" b="1" spc="7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for contribution within given track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773" b="-9773"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3" name="Group 3"/>
          <p:cNvGrpSpPr/>
          <p:nvPr/>
        </p:nvGrpSpPr>
        <p:grpSpPr>
          <a:xfrm rot="-5400000">
            <a:off x="-238206" y="4903503"/>
            <a:ext cx="10287000" cy="479995"/>
            <a:chOff x="0" y="0"/>
            <a:chExt cx="5457757" cy="25466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5457757" cy="254661"/>
            </a:xfrm>
            <a:custGeom>
              <a:avLst/>
              <a:gdLst/>
              <a:ahLst/>
              <a:cxnLst/>
              <a:rect l="l" t="t" r="r" b="b"/>
              <a:pathLst>
                <a:path w="5457757" h="254661">
                  <a:moveTo>
                    <a:pt x="0" y="0"/>
                  </a:moveTo>
                  <a:lnTo>
                    <a:pt x="5457757" y="0"/>
                  </a:lnTo>
                  <a:lnTo>
                    <a:pt x="5457757" y="254661"/>
                  </a:lnTo>
                  <a:lnTo>
                    <a:pt x="0" y="25466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5457757" cy="273711"/>
            </a:xfrm>
            <a:prstGeom prst="rect">
              <a:avLst/>
            </a:prstGeom>
          </p:spPr>
          <p:txBody>
            <a:bodyPr lIns="25218" tIns="25218" rIns="25218" bIns="25218" rtlCol="0" anchor="ctr"/>
            <a:lstStyle/>
            <a:p>
              <a:pPr algn="ctr">
                <a:lnSpc>
                  <a:spcPts val="124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028700" y="830250"/>
            <a:ext cx="6573763" cy="8626500"/>
            <a:chOff x="0" y="0"/>
            <a:chExt cx="8765017" cy="11502000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5649839"/>
              <a:ext cx="2848887" cy="2848887"/>
              <a:chOff x="0" y="0"/>
              <a:chExt cx="812800" cy="8128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" name="TextBox 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 rot="-5400000">
              <a:off x="620485" y="-620485"/>
              <a:ext cx="5377535" cy="6618505"/>
              <a:chOff x="0" y="0"/>
              <a:chExt cx="660400" cy="8128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6604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60400" h="812800">
                    <a:moveTo>
                      <a:pt x="220252" y="793731"/>
                    </a:moveTo>
                    <a:cubicBezTo>
                      <a:pt x="254109" y="805245"/>
                      <a:pt x="292600" y="812800"/>
                      <a:pt x="330378" y="812800"/>
                    </a:cubicBezTo>
                    <a:cubicBezTo>
                      <a:pt x="368157" y="812800"/>
                      <a:pt x="404509" y="806323"/>
                      <a:pt x="438009" y="794809"/>
                    </a:cubicBezTo>
                    <a:cubicBezTo>
                      <a:pt x="438723" y="794450"/>
                      <a:pt x="439435" y="794450"/>
                      <a:pt x="440148" y="794090"/>
                    </a:cubicBezTo>
                    <a:cubicBezTo>
                      <a:pt x="565955" y="748035"/>
                      <a:pt x="658618" y="626421"/>
                      <a:pt x="660400" y="484298"/>
                    </a:cubicBezTo>
                    <a:lnTo>
                      <a:pt x="660400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782" y="627140"/>
                      <a:pt x="93019" y="748755"/>
                      <a:pt x="220252" y="793731"/>
                    </a:cubicBezTo>
                    <a:close/>
                  </a:path>
                </a:pathLst>
              </a:custGeom>
              <a:solidFill>
                <a:srgbClr val="EEB300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" name="TextBox 12"/>
              <p:cNvSpPr txBox="1"/>
              <p:nvPr/>
            </p:nvSpPr>
            <p:spPr>
              <a:xfrm>
                <a:off x="0" y="-28575"/>
                <a:ext cx="660400" cy="7143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0" y="8653113"/>
              <a:ext cx="2848887" cy="2848887"/>
              <a:chOff x="0" y="0"/>
              <a:chExt cx="812800" cy="8128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5" name="TextBox 1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  <p:grpSp>
          <p:nvGrpSpPr>
            <p:cNvPr id="16" name="Group 16"/>
            <p:cNvGrpSpPr/>
            <p:nvPr/>
          </p:nvGrpSpPr>
          <p:grpSpPr>
            <a:xfrm rot="3388876">
              <a:off x="1350002" y="4871469"/>
              <a:ext cx="8364182" cy="2215494"/>
              <a:chOff x="0" y="0"/>
              <a:chExt cx="1534287" cy="4064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1534287" cy="406400"/>
              </a:xfrm>
              <a:custGeom>
                <a:avLst/>
                <a:gdLst/>
                <a:ahLst/>
                <a:cxnLst/>
                <a:rect l="l" t="t" r="r" b="b"/>
                <a:pathLst>
                  <a:path w="1534287" h="406400">
                    <a:moveTo>
                      <a:pt x="1331087" y="0"/>
                    </a:moveTo>
                    <a:cubicBezTo>
                      <a:pt x="1443311" y="0"/>
                      <a:pt x="1534287" y="90976"/>
                      <a:pt x="1534287" y="203200"/>
                    </a:cubicBezTo>
                    <a:cubicBezTo>
                      <a:pt x="1534287" y="315424"/>
                      <a:pt x="1443311" y="406400"/>
                      <a:pt x="1331087" y="406400"/>
                    </a:cubicBezTo>
                    <a:lnTo>
                      <a:pt x="203200" y="406400"/>
                    </a:lnTo>
                    <a:cubicBezTo>
                      <a:pt x="90976" y="406400"/>
                      <a:pt x="0" y="315424"/>
                      <a:pt x="0" y="203200"/>
                    </a:cubicBezTo>
                    <a:cubicBezTo>
                      <a:pt x="0" y="90976"/>
                      <a:pt x="90976" y="0"/>
                      <a:pt x="203200" y="0"/>
                    </a:cubicBezTo>
                    <a:close/>
                  </a:path>
                </a:pathLst>
              </a:custGeom>
              <a:solidFill>
                <a:srgbClr val="F34714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0" y="-28575"/>
                <a:ext cx="1534287" cy="4349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</p:grpSp>
      <p:sp>
        <p:nvSpPr>
          <p:cNvPr id="19" name="Freeform 19"/>
          <p:cNvSpPr/>
          <p:nvPr/>
        </p:nvSpPr>
        <p:spPr>
          <a:xfrm rot="-10800000">
            <a:off x="1491744" y="1313338"/>
            <a:ext cx="12820625" cy="7660323"/>
          </a:xfrm>
          <a:custGeom>
            <a:avLst/>
            <a:gdLst/>
            <a:ahLst/>
            <a:cxnLst/>
            <a:rect l="l" t="t" r="r" b="b"/>
            <a:pathLst>
              <a:path w="12820625" h="7660323">
                <a:moveTo>
                  <a:pt x="0" y="0"/>
                </a:moveTo>
                <a:lnTo>
                  <a:pt x="12820625" y="0"/>
                </a:lnTo>
                <a:lnTo>
                  <a:pt x="12820625" y="7660324"/>
                </a:lnTo>
                <a:lnTo>
                  <a:pt x="0" y="766032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46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20" name="TextBox 20"/>
          <p:cNvSpPr txBox="1"/>
          <p:nvPr/>
        </p:nvSpPr>
        <p:spPr>
          <a:xfrm rot="-5400000">
            <a:off x="-3101019" y="3296842"/>
            <a:ext cx="10287000" cy="485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URBAN   INTERACTIONS   REVISITED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6440691" y="1981200"/>
            <a:ext cx="5475238" cy="3162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b="1" spc="12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GOVERNANCE </a:t>
            </a:r>
          </a:p>
          <a:p>
            <a:pPr algn="l">
              <a:lnSpc>
                <a:spcPts val="8400"/>
              </a:lnSpc>
            </a:pPr>
            <a:r>
              <a:rPr lang="en-US" sz="6000" b="1" spc="12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 TOOLS</a:t>
            </a:r>
          </a:p>
          <a:p>
            <a:pPr algn="l">
              <a:lnSpc>
                <a:spcPts val="8400"/>
              </a:lnSpc>
            </a:pPr>
            <a:r>
              <a:rPr lang="en-US" sz="6000" b="1" spc="12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REVISITED</a:t>
            </a:r>
          </a:p>
        </p:txBody>
      </p:sp>
      <p:sp>
        <p:nvSpPr>
          <p:cNvPr id="22" name="TextBox 22"/>
          <p:cNvSpPr txBox="1"/>
          <p:nvPr/>
        </p:nvSpPr>
        <p:spPr>
          <a:xfrm rot="-5400000">
            <a:off x="-2667632" y="3339704"/>
            <a:ext cx="10287000" cy="400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0"/>
              </a:lnSpc>
            </a:pPr>
            <a:r>
              <a:rPr lang="en-US" sz="2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20th AESOP YOUNG ACADEMICS CONFERENCE</a:t>
            </a:r>
          </a:p>
        </p:txBody>
      </p:sp>
      <p:sp>
        <p:nvSpPr>
          <p:cNvPr id="23" name="TextBox 23"/>
          <p:cNvSpPr txBox="1"/>
          <p:nvPr/>
        </p:nvSpPr>
        <p:spPr>
          <a:xfrm rot="-5400000">
            <a:off x="-1778366" y="3144442"/>
            <a:ext cx="10287000" cy="790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0"/>
              </a:lnSpc>
            </a:pPr>
            <a:r>
              <a:rPr lang="en-US" sz="26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PRAGUE</a:t>
            </a:r>
            <a:r>
              <a:rPr lang="en-US" sz="2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  18 – 21 MARCH 2026</a:t>
            </a:r>
          </a:p>
          <a:p>
            <a:pPr algn="l">
              <a:lnSpc>
                <a:spcPts val="3120"/>
              </a:lnSpc>
            </a:pPr>
            <a:endParaRPr lang="en-US" sz="2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4" name="Group 24"/>
          <p:cNvGrpSpPr/>
          <p:nvPr/>
        </p:nvGrpSpPr>
        <p:grpSpPr>
          <a:xfrm>
            <a:off x="16924510" y="8534329"/>
            <a:ext cx="669581" cy="878666"/>
            <a:chOff x="0" y="0"/>
            <a:chExt cx="892775" cy="1171554"/>
          </a:xfrm>
        </p:grpSpPr>
        <p:grpSp>
          <p:nvGrpSpPr>
            <p:cNvPr id="25" name="Group 25"/>
            <p:cNvGrpSpPr/>
            <p:nvPr/>
          </p:nvGrpSpPr>
          <p:grpSpPr>
            <a:xfrm>
              <a:off x="0" y="575473"/>
              <a:ext cx="290178" cy="290178"/>
              <a:chOff x="0" y="0"/>
              <a:chExt cx="812800" cy="8128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" name="TextBox 27"/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  <p:grpSp>
          <p:nvGrpSpPr>
            <p:cNvPr id="28" name="Group 28"/>
            <p:cNvGrpSpPr/>
            <p:nvPr/>
          </p:nvGrpSpPr>
          <p:grpSpPr>
            <a:xfrm rot="-5400000">
              <a:off x="63200" y="-63200"/>
              <a:ext cx="547737" cy="674138"/>
              <a:chOff x="0" y="0"/>
              <a:chExt cx="660400" cy="812800"/>
            </a:xfrm>
          </p:grpSpPr>
          <p:sp>
            <p:nvSpPr>
              <p:cNvPr id="29" name="Freeform 29"/>
              <p:cNvSpPr/>
              <p:nvPr/>
            </p:nvSpPr>
            <p:spPr>
              <a:xfrm>
                <a:off x="0" y="0"/>
                <a:ext cx="6604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60400" h="812800">
                    <a:moveTo>
                      <a:pt x="220252" y="793731"/>
                    </a:moveTo>
                    <a:cubicBezTo>
                      <a:pt x="254109" y="805245"/>
                      <a:pt x="292600" y="812800"/>
                      <a:pt x="330378" y="812800"/>
                    </a:cubicBezTo>
                    <a:cubicBezTo>
                      <a:pt x="368157" y="812800"/>
                      <a:pt x="404509" y="806323"/>
                      <a:pt x="438009" y="794809"/>
                    </a:cubicBezTo>
                    <a:cubicBezTo>
                      <a:pt x="438723" y="794450"/>
                      <a:pt x="439435" y="794450"/>
                      <a:pt x="440148" y="794090"/>
                    </a:cubicBezTo>
                    <a:cubicBezTo>
                      <a:pt x="565955" y="748035"/>
                      <a:pt x="658618" y="626421"/>
                      <a:pt x="660400" y="484298"/>
                    </a:cubicBezTo>
                    <a:lnTo>
                      <a:pt x="660400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782" y="627140"/>
                      <a:pt x="93019" y="748755"/>
                      <a:pt x="220252" y="793731"/>
                    </a:cubicBezTo>
                    <a:close/>
                  </a:path>
                </a:pathLst>
              </a:custGeom>
              <a:solidFill>
                <a:srgbClr val="EEB300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0" name="TextBox 30"/>
              <p:cNvSpPr txBox="1"/>
              <p:nvPr/>
            </p:nvSpPr>
            <p:spPr>
              <a:xfrm>
                <a:off x="0" y="-9525"/>
                <a:ext cx="660400" cy="6953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>
              <a:off x="0" y="881376"/>
              <a:ext cx="290178" cy="290178"/>
              <a:chOff x="0" y="0"/>
              <a:chExt cx="812800" cy="8128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 rot="3388876">
              <a:off x="137507" y="496191"/>
              <a:ext cx="851947" cy="225663"/>
              <a:chOff x="0" y="0"/>
              <a:chExt cx="1534287" cy="4064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1534287" cy="406400"/>
              </a:xfrm>
              <a:custGeom>
                <a:avLst/>
                <a:gdLst/>
                <a:ahLst/>
                <a:cxnLst/>
                <a:rect l="l" t="t" r="r" b="b"/>
                <a:pathLst>
                  <a:path w="1534287" h="406400">
                    <a:moveTo>
                      <a:pt x="1331087" y="0"/>
                    </a:moveTo>
                    <a:cubicBezTo>
                      <a:pt x="1443311" y="0"/>
                      <a:pt x="1534287" y="90976"/>
                      <a:pt x="1534287" y="203200"/>
                    </a:cubicBezTo>
                    <a:cubicBezTo>
                      <a:pt x="1534287" y="315424"/>
                      <a:pt x="1443311" y="406400"/>
                      <a:pt x="1331087" y="406400"/>
                    </a:cubicBezTo>
                    <a:lnTo>
                      <a:pt x="203200" y="406400"/>
                    </a:lnTo>
                    <a:cubicBezTo>
                      <a:pt x="90976" y="406400"/>
                      <a:pt x="0" y="315424"/>
                      <a:pt x="0" y="203200"/>
                    </a:cubicBezTo>
                    <a:cubicBezTo>
                      <a:pt x="0" y="90976"/>
                      <a:pt x="90976" y="0"/>
                      <a:pt x="203200" y="0"/>
                    </a:cubicBezTo>
                    <a:close/>
                  </a:path>
                </a:pathLst>
              </a:custGeom>
              <a:solidFill>
                <a:srgbClr val="F34714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6" name="TextBox 36"/>
              <p:cNvSpPr txBox="1"/>
              <p:nvPr/>
            </p:nvSpPr>
            <p:spPr>
              <a:xfrm>
                <a:off x="0" y="-9525"/>
                <a:ext cx="1534287" cy="4159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</p:grpSp>
      <p:sp>
        <p:nvSpPr>
          <p:cNvPr id="37" name="TextBox 37"/>
          <p:cNvSpPr txBox="1"/>
          <p:nvPr/>
        </p:nvSpPr>
        <p:spPr>
          <a:xfrm>
            <a:off x="6440691" y="6644570"/>
            <a:ext cx="8288913" cy="12515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 spc="7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Use this template </a:t>
            </a:r>
          </a:p>
          <a:p>
            <a:pPr algn="l">
              <a:lnSpc>
                <a:spcPts val="5040"/>
              </a:lnSpc>
            </a:pPr>
            <a:r>
              <a:rPr lang="en-US" sz="3600" b="1" spc="7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for contribution within given track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826" b="-9826"/>
            </a:stretch>
          </a:blipFill>
        </p:spPr>
        <p:txBody>
          <a:bodyPr/>
          <a:lstStyle/>
          <a:p>
            <a:endParaRPr lang="cs-CZ"/>
          </a:p>
        </p:txBody>
      </p:sp>
      <p:grpSp>
        <p:nvGrpSpPr>
          <p:cNvPr id="3" name="Group 3"/>
          <p:cNvGrpSpPr/>
          <p:nvPr/>
        </p:nvGrpSpPr>
        <p:grpSpPr>
          <a:xfrm rot="-5400000">
            <a:off x="-238206" y="4903503"/>
            <a:ext cx="10287000" cy="479995"/>
            <a:chOff x="0" y="0"/>
            <a:chExt cx="5457757" cy="25466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5457757" cy="254661"/>
            </a:xfrm>
            <a:custGeom>
              <a:avLst/>
              <a:gdLst/>
              <a:ahLst/>
              <a:cxnLst/>
              <a:rect l="l" t="t" r="r" b="b"/>
              <a:pathLst>
                <a:path w="5457757" h="254661">
                  <a:moveTo>
                    <a:pt x="0" y="0"/>
                  </a:moveTo>
                  <a:lnTo>
                    <a:pt x="5457757" y="0"/>
                  </a:lnTo>
                  <a:lnTo>
                    <a:pt x="5457757" y="254661"/>
                  </a:lnTo>
                  <a:lnTo>
                    <a:pt x="0" y="25466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5457757" cy="273711"/>
            </a:xfrm>
            <a:prstGeom prst="rect">
              <a:avLst/>
            </a:prstGeom>
          </p:spPr>
          <p:txBody>
            <a:bodyPr lIns="25218" tIns="25218" rIns="25218" bIns="25218" rtlCol="0" anchor="ctr"/>
            <a:lstStyle/>
            <a:p>
              <a:pPr algn="ctr">
                <a:lnSpc>
                  <a:spcPts val="124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028700" y="830250"/>
            <a:ext cx="6573763" cy="8626500"/>
            <a:chOff x="0" y="0"/>
            <a:chExt cx="8765017" cy="11502000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5649839"/>
              <a:ext cx="2848887" cy="2848887"/>
              <a:chOff x="0" y="0"/>
              <a:chExt cx="812800" cy="8128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" name="TextBox 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 rot="-5400000">
              <a:off x="620485" y="-620485"/>
              <a:ext cx="5377535" cy="6618505"/>
              <a:chOff x="0" y="0"/>
              <a:chExt cx="660400" cy="8128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6604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60400" h="812800">
                    <a:moveTo>
                      <a:pt x="220252" y="793731"/>
                    </a:moveTo>
                    <a:cubicBezTo>
                      <a:pt x="254109" y="805245"/>
                      <a:pt x="292600" y="812800"/>
                      <a:pt x="330378" y="812800"/>
                    </a:cubicBezTo>
                    <a:cubicBezTo>
                      <a:pt x="368157" y="812800"/>
                      <a:pt x="404509" y="806323"/>
                      <a:pt x="438009" y="794809"/>
                    </a:cubicBezTo>
                    <a:cubicBezTo>
                      <a:pt x="438723" y="794450"/>
                      <a:pt x="439435" y="794450"/>
                      <a:pt x="440148" y="794090"/>
                    </a:cubicBezTo>
                    <a:cubicBezTo>
                      <a:pt x="565955" y="748035"/>
                      <a:pt x="658618" y="626421"/>
                      <a:pt x="660400" y="484298"/>
                    </a:cubicBezTo>
                    <a:lnTo>
                      <a:pt x="660400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782" y="627140"/>
                      <a:pt x="93019" y="748755"/>
                      <a:pt x="220252" y="793731"/>
                    </a:cubicBezTo>
                    <a:close/>
                  </a:path>
                </a:pathLst>
              </a:custGeom>
              <a:solidFill>
                <a:srgbClr val="EEB300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2" name="TextBox 12"/>
              <p:cNvSpPr txBox="1"/>
              <p:nvPr/>
            </p:nvSpPr>
            <p:spPr>
              <a:xfrm>
                <a:off x="0" y="-28575"/>
                <a:ext cx="660400" cy="7143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0" y="8653113"/>
              <a:ext cx="2848887" cy="2848887"/>
              <a:chOff x="0" y="0"/>
              <a:chExt cx="812800" cy="8128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5" name="TextBox 1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  <p:grpSp>
          <p:nvGrpSpPr>
            <p:cNvPr id="16" name="Group 16"/>
            <p:cNvGrpSpPr/>
            <p:nvPr/>
          </p:nvGrpSpPr>
          <p:grpSpPr>
            <a:xfrm rot="3388876">
              <a:off x="1350002" y="4871469"/>
              <a:ext cx="8364182" cy="2215494"/>
              <a:chOff x="0" y="0"/>
              <a:chExt cx="1534287" cy="4064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1534287" cy="406400"/>
              </a:xfrm>
              <a:custGeom>
                <a:avLst/>
                <a:gdLst/>
                <a:ahLst/>
                <a:cxnLst/>
                <a:rect l="l" t="t" r="r" b="b"/>
                <a:pathLst>
                  <a:path w="1534287" h="406400">
                    <a:moveTo>
                      <a:pt x="1331087" y="0"/>
                    </a:moveTo>
                    <a:cubicBezTo>
                      <a:pt x="1443311" y="0"/>
                      <a:pt x="1534287" y="90976"/>
                      <a:pt x="1534287" y="203200"/>
                    </a:cubicBezTo>
                    <a:cubicBezTo>
                      <a:pt x="1534287" y="315424"/>
                      <a:pt x="1443311" y="406400"/>
                      <a:pt x="1331087" y="406400"/>
                    </a:cubicBezTo>
                    <a:lnTo>
                      <a:pt x="203200" y="406400"/>
                    </a:lnTo>
                    <a:cubicBezTo>
                      <a:pt x="90976" y="406400"/>
                      <a:pt x="0" y="315424"/>
                      <a:pt x="0" y="203200"/>
                    </a:cubicBezTo>
                    <a:cubicBezTo>
                      <a:pt x="0" y="90976"/>
                      <a:pt x="90976" y="0"/>
                      <a:pt x="203200" y="0"/>
                    </a:cubicBezTo>
                    <a:close/>
                  </a:path>
                </a:pathLst>
              </a:custGeom>
              <a:solidFill>
                <a:srgbClr val="F34714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0" y="-28575"/>
                <a:ext cx="1534287" cy="4349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</p:grpSp>
      <p:sp>
        <p:nvSpPr>
          <p:cNvPr id="19" name="Freeform 19"/>
          <p:cNvSpPr/>
          <p:nvPr/>
        </p:nvSpPr>
        <p:spPr>
          <a:xfrm rot="-10800000">
            <a:off x="1491744" y="1313338"/>
            <a:ext cx="12820625" cy="7660323"/>
          </a:xfrm>
          <a:custGeom>
            <a:avLst/>
            <a:gdLst/>
            <a:ahLst/>
            <a:cxnLst/>
            <a:rect l="l" t="t" r="r" b="b"/>
            <a:pathLst>
              <a:path w="12820625" h="7660323">
                <a:moveTo>
                  <a:pt x="0" y="0"/>
                </a:moveTo>
                <a:lnTo>
                  <a:pt x="12820625" y="0"/>
                </a:lnTo>
                <a:lnTo>
                  <a:pt x="12820625" y="7660324"/>
                </a:lnTo>
                <a:lnTo>
                  <a:pt x="0" y="766032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46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20" name="TextBox 20"/>
          <p:cNvSpPr txBox="1"/>
          <p:nvPr/>
        </p:nvSpPr>
        <p:spPr>
          <a:xfrm rot="-5400000">
            <a:off x="-3101019" y="3296842"/>
            <a:ext cx="10287000" cy="485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URBAN   INTERACTIONS   REVISITED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6440691" y="1981200"/>
            <a:ext cx="5986314" cy="3162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b="1" spc="12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INCLUSION</a:t>
            </a:r>
          </a:p>
          <a:p>
            <a:pPr algn="l">
              <a:lnSpc>
                <a:spcPts val="8400"/>
              </a:lnSpc>
            </a:pPr>
            <a:r>
              <a:rPr lang="en-US" sz="6000" b="1" spc="12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AND DYNAMICS</a:t>
            </a:r>
          </a:p>
          <a:p>
            <a:pPr algn="l">
              <a:lnSpc>
                <a:spcPts val="8400"/>
              </a:lnSpc>
            </a:pPr>
            <a:r>
              <a:rPr lang="en-US" sz="6000" b="1" spc="12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REVISITED</a:t>
            </a:r>
          </a:p>
        </p:txBody>
      </p:sp>
      <p:sp>
        <p:nvSpPr>
          <p:cNvPr id="22" name="TextBox 22"/>
          <p:cNvSpPr txBox="1"/>
          <p:nvPr/>
        </p:nvSpPr>
        <p:spPr>
          <a:xfrm rot="-5400000">
            <a:off x="-2667632" y="3339704"/>
            <a:ext cx="10287000" cy="400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0"/>
              </a:lnSpc>
            </a:pPr>
            <a:r>
              <a:rPr lang="en-US" sz="2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20th AESOP YOUNG ACADEMICS CONFERENCE</a:t>
            </a:r>
          </a:p>
        </p:txBody>
      </p:sp>
      <p:sp>
        <p:nvSpPr>
          <p:cNvPr id="23" name="TextBox 23"/>
          <p:cNvSpPr txBox="1"/>
          <p:nvPr/>
        </p:nvSpPr>
        <p:spPr>
          <a:xfrm rot="-5400000">
            <a:off x="-1778366" y="3144442"/>
            <a:ext cx="10287000" cy="790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0"/>
              </a:lnSpc>
            </a:pPr>
            <a:r>
              <a:rPr lang="en-US" sz="26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PRAGUE</a:t>
            </a:r>
            <a:r>
              <a:rPr lang="en-US" sz="2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  18 – 21 MARCH 2026</a:t>
            </a:r>
          </a:p>
          <a:p>
            <a:pPr algn="l">
              <a:lnSpc>
                <a:spcPts val="3120"/>
              </a:lnSpc>
            </a:pPr>
            <a:endParaRPr lang="en-US" sz="2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4" name="Group 24"/>
          <p:cNvGrpSpPr/>
          <p:nvPr/>
        </p:nvGrpSpPr>
        <p:grpSpPr>
          <a:xfrm>
            <a:off x="16924510" y="8534329"/>
            <a:ext cx="669581" cy="878666"/>
            <a:chOff x="0" y="0"/>
            <a:chExt cx="892775" cy="1171554"/>
          </a:xfrm>
        </p:grpSpPr>
        <p:grpSp>
          <p:nvGrpSpPr>
            <p:cNvPr id="25" name="Group 25"/>
            <p:cNvGrpSpPr/>
            <p:nvPr/>
          </p:nvGrpSpPr>
          <p:grpSpPr>
            <a:xfrm>
              <a:off x="0" y="575473"/>
              <a:ext cx="290178" cy="290178"/>
              <a:chOff x="0" y="0"/>
              <a:chExt cx="812800" cy="8128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" name="TextBox 27"/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  <p:grpSp>
          <p:nvGrpSpPr>
            <p:cNvPr id="28" name="Group 28"/>
            <p:cNvGrpSpPr/>
            <p:nvPr/>
          </p:nvGrpSpPr>
          <p:grpSpPr>
            <a:xfrm rot="-5400000">
              <a:off x="63200" y="-63200"/>
              <a:ext cx="547737" cy="674138"/>
              <a:chOff x="0" y="0"/>
              <a:chExt cx="660400" cy="812800"/>
            </a:xfrm>
          </p:grpSpPr>
          <p:sp>
            <p:nvSpPr>
              <p:cNvPr id="29" name="Freeform 29"/>
              <p:cNvSpPr/>
              <p:nvPr/>
            </p:nvSpPr>
            <p:spPr>
              <a:xfrm>
                <a:off x="0" y="0"/>
                <a:ext cx="6604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60400" h="812800">
                    <a:moveTo>
                      <a:pt x="220252" y="793731"/>
                    </a:moveTo>
                    <a:cubicBezTo>
                      <a:pt x="254109" y="805245"/>
                      <a:pt x="292600" y="812800"/>
                      <a:pt x="330378" y="812800"/>
                    </a:cubicBezTo>
                    <a:cubicBezTo>
                      <a:pt x="368157" y="812800"/>
                      <a:pt x="404509" y="806323"/>
                      <a:pt x="438009" y="794809"/>
                    </a:cubicBezTo>
                    <a:cubicBezTo>
                      <a:pt x="438723" y="794450"/>
                      <a:pt x="439435" y="794450"/>
                      <a:pt x="440148" y="794090"/>
                    </a:cubicBezTo>
                    <a:cubicBezTo>
                      <a:pt x="565955" y="748035"/>
                      <a:pt x="658618" y="626421"/>
                      <a:pt x="660400" y="484298"/>
                    </a:cubicBezTo>
                    <a:lnTo>
                      <a:pt x="660400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782" y="627140"/>
                      <a:pt x="93019" y="748755"/>
                      <a:pt x="220252" y="793731"/>
                    </a:cubicBezTo>
                    <a:close/>
                  </a:path>
                </a:pathLst>
              </a:custGeom>
              <a:solidFill>
                <a:srgbClr val="EEB300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0" name="TextBox 30"/>
              <p:cNvSpPr txBox="1"/>
              <p:nvPr/>
            </p:nvSpPr>
            <p:spPr>
              <a:xfrm>
                <a:off x="0" y="-9525"/>
                <a:ext cx="660400" cy="6953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>
              <a:off x="0" y="881376"/>
              <a:ext cx="290178" cy="290178"/>
              <a:chOff x="0" y="0"/>
              <a:chExt cx="812800" cy="8128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 rot="3388876">
              <a:off x="137507" y="496191"/>
              <a:ext cx="851947" cy="225663"/>
              <a:chOff x="0" y="0"/>
              <a:chExt cx="1534287" cy="4064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1534287" cy="406400"/>
              </a:xfrm>
              <a:custGeom>
                <a:avLst/>
                <a:gdLst/>
                <a:ahLst/>
                <a:cxnLst/>
                <a:rect l="l" t="t" r="r" b="b"/>
                <a:pathLst>
                  <a:path w="1534287" h="406400">
                    <a:moveTo>
                      <a:pt x="1331087" y="0"/>
                    </a:moveTo>
                    <a:cubicBezTo>
                      <a:pt x="1443311" y="0"/>
                      <a:pt x="1534287" y="90976"/>
                      <a:pt x="1534287" y="203200"/>
                    </a:cubicBezTo>
                    <a:cubicBezTo>
                      <a:pt x="1534287" y="315424"/>
                      <a:pt x="1443311" y="406400"/>
                      <a:pt x="1331087" y="406400"/>
                    </a:cubicBezTo>
                    <a:lnTo>
                      <a:pt x="203200" y="406400"/>
                    </a:lnTo>
                    <a:cubicBezTo>
                      <a:pt x="90976" y="406400"/>
                      <a:pt x="0" y="315424"/>
                      <a:pt x="0" y="203200"/>
                    </a:cubicBezTo>
                    <a:cubicBezTo>
                      <a:pt x="0" y="90976"/>
                      <a:pt x="90976" y="0"/>
                      <a:pt x="203200" y="0"/>
                    </a:cubicBezTo>
                    <a:close/>
                  </a:path>
                </a:pathLst>
              </a:custGeom>
              <a:solidFill>
                <a:srgbClr val="F34714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6" name="TextBox 36"/>
              <p:cNvSpPr txBox="1"/>
              <p:nvPr/>
            </p:nvSpPr>
            <p:spPr>
              <a:xfrm>
                <a:off x="0" y="-9525"/>
                <a:ext cx="1534287" cy="4159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</p:grpSp>
      <p:sp>
        <p:nvSpPr>
          <p:cNvPr id="37" name="TextBox 37"/>
          <p:cNvSpPr txBox="1"/>
          <p:nvPr/>
        </p:nvSpPr>
        <p:spPr>
          <a:xfrm>
            <a:off x="6440691" y="6644570"/>
            <a:ext cx="8288913" cy="12515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 spc="7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Use this template </a:t>
            </a:r>
          </a:p>
          <a:p>
            <a:pPr algn="l">
              <a:lnSpc>
                <a:spcPts val="5040"/>
              </a:lnSpc>
            </a:pPr>
            <a:r>
              <a:rPr lang="en-US" sz="3600" b="1" spc="7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for contribution within given track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97B2">
                <a:alpha val="100000"/>
              </a:srgbClr>
            </a:gs>
            <a:gs pos="100000">
              <a:srgbClr val="7ED957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5400000">
            <a:off x="-238206" y="4903503"/>
            <a:ext cx="10287000" cy="479995"/>
            <a:chOff x="0" y="0"/>
            <a:chExt cx="5457757" cy="25466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57757" cy="254661"/>
            </a:xfrm>
            <a:custGeom>
              <a:avLst/>
              <a:gdLst/>
              <a:ahLst/>
              <a:cxnLst/>
              <a:rect l="l" t="t" r="r" b="b"/>
              <a:pathLst>
                <a:path w="5457757" h="254661">
                  <a:moveTo>
                    <a:pt x="0" y="0"/>
                  </a:moveTo>
                  <a:lnTo>
                    <a:pt x="5457757" y="0"/>
                  </a:lnTo>
                  <a:lnTo>
                    <a:pt x="5457757" y="254661"/>
                  </a:lnTo>
                  <a:lnTo>
                    <a:pt x="0" y="25466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cs-CZ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5457757" cy="273711"/>
            </a:xfrm>
            <a:prstGeom prst="rect">
              <a:avLst/>
            </a:prstGeom>
          </p:spPr>
          <p:txBody>
            <a:bodyPr lIns="25218" tIns="25218" rIns="25218" bIns="25218" rtlCol="0" anchor="ctr"/>
            <a:lstStyle/>
            <a:p>
              <a:pPr algn="ctr">
                <a:lnSpc>
                  <a:spcPts val="124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28700" y="830250"/>
            <a:ext cx="6573763" cy="8626500"/>
            <a:chOff x="0" y="0"/>
            <a:chExt cx="8765017" cy="11502000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5649839"/>
              <a:ext cx="2848887" cy="2848887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 rot="-5400000">
              <a:off x="620485" y="-620485"/>
              <a:ext cx="5377535" cy="6618505"/>
              <a:chOff x="0" y="0"/>
              <a:chExt cx="6604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6604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60400" h="812800">
                    <a:moveTo>
                      <a:pt x="220252" y="793731"/>
                    </a:moveTo>
                    <a:cubicBezTo>
                      <a:pt x="254109" y="805245"/>
                      <a:pt x="292600" y="812800"/>
                      <a:pt x="330378" y="812800"/>
                    </a:cubicBezTo>
                    <a:cubicBezTo>
                      <a:pt x="368157" y="812800"/>
                      <a:pt x="404509" y="806323"/>
                      <a:pt x="438009" y="794809"/>
                    </a:cubicBezTo>
                    <a:cubicBezTo>
                      <a:pt x="438723" y="794450"/>
                      <a:pt x="439435" y="794450"/>
                      <a:pt x="440148" y="794090"/>
                    </a:cubicBezTo>
                    <a:cubicBezTo>
                      <a:pt x="565955" y="748035"/>
                      <a:pt x="658618" y="626421"/>
                      <a:pt x="660400" y="484298"/>
                    </a:cubicBezTo>
                    <a:lnTo>
                      <a:pt x="660400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782" y="627140"/>
                      <a:pt x="93019" y="748755"/>
                      <a:pt x="220252" y="793731"/>
                    </a:cubicBezTo>
                    <a:close/>
                  </a:path>
                </a:pathLst>
              </a:custGeom>
              <a:solidFill>
                <a:srgbClr val="EEB300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0" y="-28575"/>
                <a:ext cx="660400" cy="7143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0" y="8653113"/>
              <a:ext cx="2848887" cy="2848887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3388876">
              <a:off x="1350002" y="4871469"/>
              <a:ext cx="8364182" cy="2215494"/>
              <a:chOff x="0" y="0"/>
              <a:chExt cx="1534287" cy="4064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1534287" cy="406400"/>
              </a:xfrm>
              <a:custGeom>
                <a:avLst/>
                <a:gdLst/>
                <a:ahLst/>
                <a:cxnLst/>
                <a:rect l="l" t="t" r="r" b="b"/>
                <a:pathLst>
                  <a:path w="1534287" h="406400">
                    <a:moveTo>
                      <a:pt x="1331087" y="0"/>
                    </a:moveTo>
                    <a:cubicBezTo>
                      <a:pt x="1443311" y="0"/>
                      <a:pt x="1534287" y="90976"/>
                      <a:pt x="1534287" y="203200"/>
                    </a:cubicBezTo>
                    <a:cubicBezTo>
                      <a:pt x="1534287" y="315424"/>
                      <a:pt x="1443311" y="406400"/>
                      <a:pt x="1331087" y="406400"/>
                    </a:cubicBezTo>
                    <a:lnTo>
                      <a:pt x="203200" y="406400"/>
                    </a:lnTo>
                    <a:cubicBezTo>
                      <a:pt x="90976" y="406400"/>
                      <a:pt x="0" y="315424"/>
                      <a:pt x="0" y="203200"/>
                    </a:cubicBezTo>
                    <a:cubicBezTo>
                      <a:pt x="0" y="90976"/>
                      <a:pt x="90976" y="0"/>
                      <a:pt x="203200" y="0"/>
                    </a:cubicBezTo>
                    <a:close/>
                  </a:path>
                </a:pathLst>
              </a:custGeom>
              <a:solidFill>
                <a:srgbClr val="F34714">
                  <a:alpha val="49804"/>
                </a:srgbClr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7" name="TextBox 17"/>
              <p:cNvSpPr txBox="1"/>
              <p:nvPr/>
            </p:nvSpPr>
            <p:spPr>
              <a:xfrm>
                <a:off x="0" y="-28575"/>
                <a:ext cx="1534287" cy="434975"/>
              </a:xfrm>
              <a:prstGeom prst="rect">
                <a:avLst/>
              </a:prstGeom>
            </p:spPr>
            <p:txBody>
              <a:bodyPr lIns="24829" tIns="24829" rIns="24829" bIns="24829" rtlCol="0" anchor="ctr"/>
              <a:lstStyle/>
              <a:p>
                <a:pPr algn="ctr">
                  <a:lnSpc>
                    <a:spcPts val="1032"/>
                  </a:lnSpc>
                </a:pPr>
                <a:endParaRPr/>
              </a:p>
            </p:txBody>
          </p:sp>
        </p:grpSp>
      </p:grpSp>
      <p:sp>
        <p:nvSpPr>
          <p:cNvPr id="18" name="Freeform 18"/>
          <p:cNvSpPr/>
          <p:nvPr/>
        </p:nvSpPr>
        <p:spPr>
          <a:xfrm rot="-10800000">
            <a:off x="1491744" y="1313338"/>
            <a:ext cx="12820625" cy="7660323"/>
          </a:xfrm>
          <a:custGeom>
            <a:avLst/>
            <a:gdLst/>
            <a:ahLst/>
            <a:cxnLst/>
            <a:rect l="l" t="t" r="r" b="b"/>
            <a:pathLst>
              <a:path w="12820625" h="7660323">
                <a:moveTo>
                  <a:pt x="0" y="0"/>
                </a:moveTo>
                <a:lnTo>
                  <a:pt x="12820625" y="0"/>
                </a:lnTo>
                <a:lnTo>
                  <a:pt x="12820625" y="7660324"/>
                </a:lnTo>
                <a:lnTo>
                  <a:pt x="0" y="766032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6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9" name="TextBox 19"/>
          <p:cNvSpPr txBox="1"/>
          <p:nvPr/>
        </p:nvSpPr>
        <p:spPr>
          <a:xfrm rot="-5400000">
            <a:off x="-3101019" y="3296842"/>
            <a:ext cx="10287000" cy="485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0"/>
              </a:lnSpc>
            </a:pPr>
            <a:r>
              <a:rPr lang="en-US" sz="32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URBAN   INTERACTIONS   REVISITED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6440691" y="1981200"/>
            <a:ext cx="4262438" cy="3162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b="1" spc="12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UNIVERSAL</a:t>
            </a:r>
          </a:p>
          <a:p>
            <a:pPr algn="l">
              <a:lnSpc>
                <a:spcPts val="8400"/>
              </a:lnSpc>
            </a:pPr>
            <a:r>
              <a:rPr lang="en-US" sz="6000" b="1" spc="12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TITLE</a:t>
            </a:r>
          </a:p>
          <a:p>
            <a:pPr algn="l">
              <a:lnSpc>
                <a:spcPts val="8400"/>
              </a:lnSpc>
            </a:pPr>
            <a:r>
              <a:rPr lang="en-US" sz="6000" b="1" spc="12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TEMPLATE</a:t>
            </a:r>
          </a:p>
        </p:txBody>
      </p:sp>
      <p:sp>
        <p:nvSpPr>
          <p:cNvPr id="21" name="TextBox 21"/>
          <p:cNvSpPr txBox="1"/>
          <p:nvPr/>
        </p:nvSpPr>
        <p:spPr>
          <a:xfrm rot="-5400000">
            <a:off x="-2667632" y="3339704"/>
            <a:ext cx="10287000" cy="400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0"/>
              </a:lnSpc>
            </a:pPr>
            <a:r>
              <a:rPr lang="en-US" sz="2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20th AESOP YOUNG ACADEMICS CONFERENCE</a:t>
            </a:r>
          </a:p>
        </p:txBody>
      </p:sp>
      <p:sp>
        <p:nvSpPr>
          <p:cNvPr id="22" name="TextBox 22"/>
          <p:cNvSpPr txBox="1"/>
          <p:nvPr/>
        </p:nvSpPr>
        <p:spPr>
          <a:xfrm rot="-5400000">
            <a:off x="-1778366" y="3144442"/>
            <a:ext cx="10287000" cy="790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0"/>
              </a:lnSpc>
            </a:pPr>
            <a:r>
              <a:rPr lang="en-US" sz="26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PRAGUE</a:t>
            </a:r>
            <a:r>
              <a:rPr lang="en-US" sz="2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  18 – 21 MARCH 2026</a:t>
            </a:r>
          </a:p>
          <a:p>
            <a:pPr algn="l">
              <a:lnSpc>
                <a:spcPts val="3120"/>
              </a:lnSpc>
            </a:pPr>
            <a:endParaRPr lang="en-US" sz="2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3" name="Group 23"/>
          <p:cNvGrpSpPr/>
          <p:nvPr/>
        </p:nvGrpSpPr>
        <p:grpSpPr>
          <a:xfrm>
            <a:off x="16924510" y="8534329"/>
            <a:ext cx="669581" cy="878666"/>
            <a:chOff x="0" y="0"/>
            <a:chExt cx="892775" cy="1171554"/>
          </a:xfrm>
        </p:grpSpPr>
        <p:grpSp>
          <p:nvGrpSpPr>
            <p:cNvPr id="24" name="Group 24"/>
            <p:cNvGrpSpPr/>
            <p:nvPr/>
          </p:nvGrpSpPr>
          <p:grpSpPr>
            <a:xfrm>
              <a:off x="0" y="575473"/>
              <a:ext cx="290178" cy="290178"/>
              <a:chOff x="0" y="0"/>
              <a:chExt cx="812800" cy="812800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6" name="TextBox 26"/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  <p:grpSp>
          <p:nvGrpSpPr>
            <p:cNvPr id="27" name="Group 27"/>
            <p:cNvGrpSpPr/>
            <p:nvPr/>
          </p:nvGrpSpPr>
          <p:grpSpPr>
            <a:xfrm rot="-5400000">
              <a:off x="63200" y="-63200"/>
              <a:ext cx="547737" cy="674138"/>
              <a:chOff x="0" y="0"/>
              <a:chExt cx="660400" cy="812800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0" y="0"/>
                <a:ext cx="6604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60400" h="812800">
                    <a:moveTo>
                      <a:pt x="220252" y="793731"/>
                    </a:moveTo>
                    <a:cubicBezTo>
                      <a:pt x="254109" y="805245"/>
                      <a:pt x="292600" y="812800"/>
                      <a:pt x="330378" y="812800"/>
                    </a:cubicBezTo>
                    <a:cubicBezTo>
                      <a:pt x="368157" y="812800"/>
                      <a:pt x="404509" y="806323"/>
                      <a:pt x="438009" y="794809"/>
                    </a:cubicBezTo>
                    <a:cubicBezTo>
                      <a:pt x="438723" y="794450"/>
                      <a:pt x="439435" y="794450"/>
                      <a:pt x="440148" y="794090"/>
                    </a:cubicBezTo>
                    <a:cubicBezTo>
                      <a:pt x="565955" y="748035"/>
                      <a:pt x="658618" y="626421"/>
                      <a:pt x="660400" y="484298"/>
                    </a:cubicBezTo>
                    <a:lnTo>
                      <a:pt x="660400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782" y="627140"/>
                      <a:pt x="93019" y="748755"/>
                      <a:pt x="220252" y="793731"/>
                    </a:cubicBezTo>
                    <a:close/>
                  </a:path>
                </a:pathLst>
              </a:custGeom>
              <a:solidFill>
                <a:srgbClr val="EEB300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9" name="TextBox 29"/>
              <p:cNvSpPr txBox="1"/>
              <p:nvPr/>
            </p:nvSpPr>
            <p:spPr>
              <a:xfrm>
                <a:off x="0" y="-9525"/>
                <a:ext cx="660400" cy="6953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  <p:grpSp>
          <p:nvGrpSpPr>
            <p:cNvPr id="30" name="Group 30"/>
            <p:cNvGrpSpPr/>
            <p:nvPr/>
          </p:nvGrpSpPr>
          <p:grpSpPr>
            <a:xfrm>
              <a:off x="0" y="881376"/>
              <a:ext cx="290178" cy="290178"/>
              <a:chOff x="0" y="0"/>
              <a:chExt cx="812800" cy="812800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2" name="TextBox 32"/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 rot="3388876">
              <a:off x="137507" y="496191"/>
              <a:ext cx="851947" cy="225663"/>
              <a:chOff x="0" y="0"/>
              <a:chExt cx="1534287" cy="4064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0"/>
                <a:ext cx="1534287" cy="406400"/>
              </a:xfrm>
              <a:custGeom>
                <a:avLst/>
                <a:gdLst/>
                <a:ahLst/>
                <a:cxnLst/>
                <a:rect l="l" t="t" r="r" b="b"/>
                <a:pathLst>
                  <a:path w="1534287" h="406400">
                    <a:moveTo>
                      <a:pt x="1331087" y="0"/>
                    </a:moveTo>
                    <a:cubicBezTo>
                      <a:pt x="1443311" y="0"/>
                      <a:pt x="1534287" y="90976"/>
                      <a:pt x="1534287" y="203200"/>
                    </a:cubicBezTo>
                    <a:cubicBezTo>
                      <a:pt x="1534287" y="315424"/>
                      <a:pt x="1443311" y="406400"/>
                      <a:pt x="1331087" y="406400"/>
                    </a:cubicBezTo>
                    <a:lnTo>
                      <a:pt x="203200" y="406400"/>
                    </a:lnTo>
                    <a:cubicBezTo>
                      <a:pt x="90976" y="406400"/>
                      <a:pt x="0" y="315424"/>
                      <a:pt x="0" y="203200"/>
                    </a:cubicBezTo>
                    <a:cubicBezTo>
                      <a:pt x="0" y="90976"/>
                      <a:pt x="90976" y="0"/>
                      <a:pt x="203200" y="0"/>
                    </a:cubicBezTo>
                    <a:close/>
                  </a:path>
                </a:pathLst>
              </a:custGeom>
              <a:solidFill>
                <a:srgbClr val="F34714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5" name="TextBox 35"/>
              <p:cNvSpPr txBox="1"/>
              <p:nvPr/>
            </p:nvSpPr>
            <p:spPr>
              <a:xfrm>
                <a:off x="0" y="-9525"/>
                <a:ext cx="1534287" cy="4159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</p:grpSp>
      <p:sp>
        <p:nvSpPr>
          <p:cNvPr id="36" name="TextBox 36"/>
          <p:cNvSpPr txBox="1"/>
          <p:nvPr/>
        </p:nvSpPr>
        <p:spPr>
          <a:xfrm>
            <a:off x="6440691" y="6644570"/>
            <a:ext cx="7871678" cy="18897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 spc="7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Use this template freely</a:t>
            </a:r>
          </a:p>
          <a:p>
            <a:pPr algn="l">
              <a:lnSpc>
                <a:spcPts val="5040"/>
              </a:lnSpc>
            </a:pPr>
            <a:r>
              <a:rPr lang="en-US" sz="3600" b="1" spc="7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across all tracks </a:t>
            </a:r>
          </a:p>
          <a:p>
            <a:pPr algn="l">
              <a:lnSpc>
                <a:spcPts val="5040"/>
              </a:lnSpc>
            </a:pPr>
            <a:endParaRPr lang="en-US" sz="3600" b="1" spc="7">
              <a:solidFill>
                <a:srgbClr val="FFFFFF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924510" y="8534329"/>
            <a:ext cx="669581" cy="878666"/>
            <a:chOff x="0" y="0"/>
            <a:chExt cx="892775" cy="1171554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575473"/>
              <a:ext cx="290178" cy="290178"/>
              <a:chOff x="0" y="0"/>
              <a:chExt cx="812800" cy="8128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 rot="-5400000">
              <a:off x="63200" y="-63200"/>
              <a:ext cx="547737" cy="674138"/>
              <a:chOff x="0" y="0"/>
              <a:chExt cx="6604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6604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60400" h="812800">
                    <a:moveTo>
                      <a:pt x="220252" y="793731"/>
                    </a:moveTo>
                    <a:cubicBezTo>
                      <a:pt x="254109" y="805245"/>
                      <a:pt x="292600" y="812800"/>
                      <a:pt x="330378" y="812800"/>
                    </a:cubicBezTo>
                    <a:cubicBezTo>
                      <a:pt x="368157" y="812800"/>
                      <a:pt x="404509" y="806323"/>
                      <a:pt x="438009" y="794809"/>
                    </a:cubicBezTo>
                    <a:cubicBezTo>
                      <a:pt x="438723" y="794450"/>
                      <a:pt x="439435" y="794450"/>
                      <a:pt x="440148" y="794090"/>
                    </a:cubicBezTo>
                    <a:cubicBezTo>
                      <a:pt x="565955" y="748035"/>
                      <a:pt x="658618" y="626421"/>
                      <a:pt x="660400" y="484298"/>
                    </a:cubicBezTo>
                    <a:lnTo>
                      <a:pt x="660400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782" y="627140"/>
                      <a:pt x="93019" y="748755"/>
                      <a:pt x="220252" y="793731"/>
                    </a:cubicBezTo>
                    <a:close/>
                  </a:path>
                </a:pathLst>
              </a:custGeom>
              <a:solidFill>
                <a:srgbClr val="EEB300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0" y="-9525"/>
                <a:ext cx="660400" cy="6953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0" y="881376"/>
              <a:ext cx="290178" cy="290178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8B6FF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 rot="3388876">
              <a:off x="137507" y="496191"/>
              <a:ext cx="851947" cy="225663"/>
              <a:chOff x="0" y="0"/>
              <a:chExt cx="1534287" cy="4064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1534287" cy="406400"/>
              </a:xfrm>
              <a:custGeom>
                <a:avLst/>
                <a:gdLst/>
                <a:ahLst/>
                <a:cxnLst/>
                <a:rect l="l" t="t" r="r" b="b"/>
                <a:pathLst>
                  <a:path w="1534287" h="406400">
                    <a:moveTo>
                      <a:pt x="1331087" y="0"/>
                    </a:moveTo>
                    <a:cubicBezTo>
                      <a:pt x="1443311" y="0"/>
                      <a:pt x="1534287" y="90976"/>
                      <a:pt x="1534287" y="203200"/>
                    </a:cubicBezTo>
                    <a:cubicBezTo>
                      <a:pt x="1534287" y="315424"/>
                      <a:pt x="1443311" y="406400"/>
                      <a:pt x="1331087" y="406400"/>
                    </a:cubicBezTo>
                    <a:lnTo>
                      <a:pt x="203200" y="406400"/>
                    </a:lnTo>
                    <a:cubicBezTo>
                      <a:pt x="90976" y="406400"/>
                      <a:pt x="0" y="315424"/>
                      <a:pt x="0" y="203200"/>
                    </a:cubicBezTo>
                    <a:cubicBezTo>
                      <a:pt x="0" y="90976"/>
                      <a:pt x="90976" y="0"/>
                      <a:pt x="203200" y="0"/>
                    </a:cubicBezTo>
                    <a:close/>
                  </a:path>
                </a:pathLst>
              </a:custGeom>
              <a:solidFill>
                <a:srgbClr val="F34714"/>
              </a:solidFill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0" y="-9525"/>
                <a:ext cx="1534287" cy="415925"/>
              </a:xfrm>
              <a:prstGeom prst="rect">
                <a:avLst/>
              </a:prstGeom>
            </p:spPr>
            <p:txBody>
              <a:bodyPr lIns="2112" tIns="2112" rIns="2112" bIns="2112" rtlCol="0" anchor="ctr"/>
              <a:lstStyle/>
              <a:p>
                <a:pPr algn="ctr">
                  <a:lnSpc>
                    <a:spcPts val="663"/>
                  </a:lnSpc>
                </a:pPr>
                <a:endParaRPr/>
              </a:p>
            </p:txBody>
          </p:sp>
        </p:grpSp>
      </p:grpSp>
      <p:sp>
        <p:nvSpPr>
          <p:cNvPr id="15" name="TextBox 15"/>
          <p:cNvSpPr txBox="1"/>
          <p:nvPr/>
        </p:nvSpPr>
        <p:spPr>
          <a:xfrm>
            <a:off x="1028700" y="9493957"/>
            <a:ext cx="3600995" cy="238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20"/>
              </a:lnSpc>
            </a:pPr>
            <a:r>
              <a:rPr lang="en-US" sz="16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URBAN   INTERACTIONS   REVISITED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4773469" y="9493957"/>
            <a:ext cx="4501700" cy="238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20"/>
              </a:lnSpc>
            </a:pPr>
            <a:r>
              <a:rPr lang="en-US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20th AESOP YOUNG ACADEMICS CONFERENCE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3575245" y="9474907"/>
            <a:ext cx="3237248" cy="257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040"/>
              </a:lnSpc>
            </a:pPr>
            <a:r>
              <a:rPr lang="en-US" sz="17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PRAGUE</a:t>
            </a:r>
            <a:r>
              <a:rPr lang="en-US" sz="17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  1</a:t>
            </a:r>
            <a:r>
              <a:rPr lang="cs-CZ" sz="17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8</a:t>
            </a:r>
            <a:r>
              <a:rPr lang="en-US" sz="17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- 21 </a:t>
            </a:r>
            <a:r>
              <a:rPr lang="en-US" sz="17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MARCH 2026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</Words>
  <Application>Microsoft Office PowerPoint</Application>
  <PresentationFormat>Vlastní</PresentationFormat>
  <Paragraphs>43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Open Sans Bold</vt:lpstr>
      <vt:lpstr>Office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AESOP_YA_PhD_2026-guidelines</dc:title>
  <cp:lastModifiedBy>Macoun Milan</cp:lastModifiedBy>
  <cp:revision>1</cp:revision>
  <dcterms:created xsi:type="dcterms:W3CDTF">2006-08-16T00:00:00Z</dcterms:created>
  <dcterms:modified xsi:type="dcterms:W3CDTF">2026-02-22T21:38:17Z</dcterms:modified>
  <dc:identifier>DAHBgUNeJuU</dc:identifier>
</cp:coreProperties>
</file>