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83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4" r:id="rId27"/>
    <p:sldId id="281" r:id="rId28"/>
    <p:sldId id="285" r:id="rId29"/>
    <p:sldId id="286" r:id="rId30"/>
    <p:sldId id="287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BF8538-F8F7-4B7C-8C32-5083DFEC916F}" v="743" dt="2026-04-16T12:14:12.5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161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735935-E376-4364-9EDD-4DB07CA444F5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1C331-DD53-4255-AFD4-71BCA89E8A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819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1C331-DD53-4255-AFD4-71BCA89E8AAB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147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1C331-DD53-4255-AFD4-71BCA89E8AAB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507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C1C331-DD53-4255-AFD4-71BCA89E8AAB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7009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DB32461A-250E-4A29-9E9B-599CA3838FA1}" type="datetime1">
              <a:rPr lang="en-US" smtClean="0"/>
              <a:pPr/>
              <a:t>4/20/2026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AD66C-382E-48AD-8F4C-E87C4D4A8B28}" type="datetime1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ADA4-35DF-4BD1-8C53-4246F035229A}" type="datetime1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63ED-02B1-490A-8EAD-E0CB136D5388}" type="datetime1">
              <a:rPr lang="en-US" smtClean="0"/>
              <a:pPr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1BB6-685D-4518-8FAD-1882B9671546}" type="datetime1">
              <a:rPr lang="en-US" smtClean="0"/>
              <a:pPr/>
              <a:t>4/20/2026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FFBFE-5C08-4E0E-AF38-FB925F0B4D71}" type="datetime1">
              <a:rPr lang="en-US" smtClean="0"/>
              <a:pPr/>
              <a:t>4/20/2026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3242C-D747-4ADD-80D8-99421268E3A8}" type="datetime1">
              <a:rPr lang="en-US" smtClean="0"/>
              <a:pPr/>
              <a:t>4/20/2026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82007-CDD1-4BCF-B9F4-9D458EFEEFE1}" type="datetime1">
              <a:rPr lang="en-US" smtClean="0"/>
              <a:pPr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4F265-CA88-4C30-A9AD-02E6A5184734}" type="datetime1">
              <a:rPr lang="en-US" smtClean="0"/>
              <a:pPr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1099-48EC-46A3-9530-F58EB96AF77C}" type="datetime1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97E24-FFB9-4C73-8C6D-E02A7AD33DB8}" type="datetime1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3823242C-D747-4ADD-80D8-99421268E3A8}" type="datetime1">
              <a:rPr lang="en-US" smtClean="0"/>
              <a:pPr/>
              <a:t>4/20/2026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4="http://schemas.microsoft.com/office/powerpoint/2010/main">
    <mc:Choice Requires="p14">
      <p:transition spd="slow" p14:dur="4000">
        <p:circle/>
      </p:transition>
    </mc:Choice>
    <mc:Fallback xmlns="">
      <p:transition spd="slow">
        <p:circl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5" Type="http://schemas.openxmlformats.org/officeDocument/2006/relationships/image" Target="../media/image6.jpeg"/><Relationship Id="rId4" Type="http://schemas.openxmlformats.org/officeDocument/2006/relationships/hyperlink" Target="http://news.xinhuanet.com/english/photo/2013-02/22/c_132185018.ht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4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4.png"/><Relationship Id="rId5" Type="http://schemas.openxmlformats.org/officeDocument/2006/relationships/image" Target="../media/image9.jpeg"/><Relationship Id="rId4" Type="http://schemas.openxmlformats.org/officeDocument/2006/relationships/hyperlink" Target="http://www.re-wiring4u.co.uk/51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4.png"/><Relationship Id="rId5" Type="http://schemas.openxmlformats.org/officeDocument/2006/relationships/image" Target="../media/image10.jpeg"/><Relationship Id="rId4" Type="http://schemas.openxmlformats.org/officeDocument/2006/relationships/hyperlink" Target="http://argotandochre.com/2011/07/paul-richard-does-fine-art-on-the-street/paul-richard-man-face-daniel-rolnik-argot-ochre-splatter-pollak-sidewalk-new-york-city-brooklyn-williamsburg-bow-ties-bowery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4.png"/><Relationship Id="rId5" Type="http://schemas.openxmlformats.org/officeDocument/2006/relationships/image" Target="../media/image9.jpeg"/><Relationship Id="rId4" Type="http://schemas.openxmlformats.org/officeDocument/2006/relationships/hyperlink" Target="http://www.re-wiring4u.co.uk/51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4.png"/><Relationship Id="rId5" Type="http://schemas.openxmlformats.org/officeDocument/2006/relationships/image" Target="../media/image11.jpeg"/><Relationship Id="rId4" Type="http://schemas.openxmlformats.org/officeDocument/2006/relationships/hyperlink" Target="http://www.cedmagic.com/featured/christmas-carol/1938-xmas-marley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4.png"/><Relationship Id="rId5" Type="http://schemas.openxmlformats.org/officeDocument/2006/relationships/image" Target="../media/image12.jpeg"/><Relationship Id="rId4" Type="http://schemas.openxmlformats.org/officeDocument/2006/relationships/hyperlink" Target="http://www.flickriver.com/photos/yushimoto_02/4554964811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4.pn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4.png"/><Relationship Id="rId5" Type="http://schemas.openxmlformats.org/officeDocument/2006/relationships/image" Target="../media/image14.jpeg"/><Relationship Id="rId4" Type="http://schemas.openxmlformats.org/officeDocument/2006/relationships/hyperlink" Target="http://www.thecomet.net/what-s-on/mystery_edwardian_photos_reveal_letchworth_s_early_days_1_967214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4.png"/><Relationship Id="rId5" Type="http://schemas.openxmlformats.org/officeDocument/2006/relationships/image" Target="../media/image16.jpeg"/><Relationship Id="rId4" Type="http://schemas.openxmlformats.org/officeDocument/2006/relationships/hyperlink" Target="http://www.scotland.gov.uk/Publications/2000/08/pan60-root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4.png"/><Relationship Id="rId5" Type="http://schemas.openxmlformats.org/officeDocument/2006/relationships/image" Target="../media/image17.jpeg"/><Relationship Id="rId4" Type="http://schemas.openxmlformats.org/officeDocument/2006/relationships/hyperlink" Target="http://www.telegraph.co.uk/finance/newsbysector/transport/8474691/Fords-best-loved-models.html?image=1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4.png"/><Relationship Id="rId5" Type="http://schemas.openxmlformats.org/officeDocument/2006/relationships/image" Target="../media/image18.jpeg"/><Relationship Id="rId4" Type="http://schemas.openxmlformats.org/officeDocument/2006/relationships/hyperlink" Target="http://www.rhondapulver.com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4.png"/><Relationship Id="rId5" Type="http://schemas.openxmlformats.org/officeDocument/2006/relationships/image" Target="../media/image19.jpeg"/><Relationship Id="rId4" Type="http://schemas.openxmlformats.org/officeDocument/2006/relationships/hyperlink" Target="http://places.designobserver.com/feature/jane-jacobs-and-the-death-and-life-of-american-planning/25188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4.png"/><Relationship Id="rId5" Type="http://schemas.openxmlformats.org/officeDocument/2006/relationships/image" Target="../media/image20.jpeg"/><Relationship Id="rId4" Type="http://schemas.openxmlformats.org/officeDocument/2006/relationships/hyperlink" Target="http://www.metalocus.es/content/en/blog/le-corbusiers-cit%C3%A9-radieuse-rooftop-open-art-space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4.png"/><Relationship Id="rId5" Type="http://schemas.openxmlformats.org/officeDocument/2006/relationships/image" Target="../media/image21.jpeg"/><Relationship Id="rId4" Type="http://schemas.openxmlformats.org/officeDocument/2006/relationships/hyperlink" Target="http://en.wikipedia.org/wiki/Eug%C3%A8ne_Delacroix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4.png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4.png"/><Relationship Id="rId5" Type="http://schemas.openxmlformats.org/officeDocument/2006/relationships/image" Target="../media/image23.jpeg"/><Relationship Id="rId4" Type="http://schemas.openxmlformats.org/officeDocument/2006/relationships/hyperlink" Target="http://famouswonders.com/the-forbidden-city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4.png"/><Relationship Id="rId5" Type="http://schemas.openxmlformats.org/officeDocument/2006/relationships/image" Target="../media/image24.jpeg"/><Relationship Id="rId4" Type="http://schemas.openxmlformats.org/officeDocument/2006/relationships/hyperlink" Target="http://www.google.co.uk/url?sa=i&amp;rct=j&amp;q=&amp;esrc=s&amp;source=images&amp;cd=&amp;docid=IX60L1qB24AVUM&amp;tbnid=FF141uLLNMK7gM:&amp;ved=0CAUQjRw&amp;url=http://www.royalvictoriamilitaryhospital.net/&amp;ei=YuWUUpK9CYXJswaFioAY&amp;bvm=bv.57155469,d.ZG4&amp;psig=AFQjCNETi_69q0gwrV9pq1EMORGxxBxcLw&amp;ust=1385576042312931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hyperlink" Target="http://www.losttribeofeverton.co.uk/everton-photographs.php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4.png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4.png"/><Relationship Id="rId5" Type="http://schemas.openxmlformats.org/officeDocument/2006/relationships/image" Target="../media/image28.jpeg"/><Relationship Id="rId4" Type="http://schemas.openxmlformats.org/officeDocument/2006/relationships/hyperlink" Target="http://bashny.net/t/en/85475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4.png"/><Relationship Id="rId4" Type="http://schemas.openxmlformats.org/officeDocument/2006/relationships/image" Target="../media/image2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4.png"/><Relationship Id="rId5" Type="http://schemas.openxmlformats.org/officeDocument/2006/relationships/image" Target="../media/image30.jpeg"/><Relationship Id="rId4" Type="http://schemas.openxmlformats.org/officeDocument/2006/relationships/hyperlink" Target="http://critarch.blogspot.com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6" Type="http://schemas.openxmlformats.org/officeDocument/2006/relationships/image" Target="../media/image4.png"/><Relationship Id="rId5" Type="http://schemas.openxmlformats.org/officeDocument/2006/relationships/image" Target="../media/image31.jpeg"/><Relationship Id="rId4" Type="http://schemas.openxmlformats.org/officeDocument/2006/relationships/hyperlink" Target="http://www.habitatadvocate.com.au/?p=10142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6" Type="http://schemas.openxmlformats.org/officeDocument/2006/relationships/image" Target="../media/image32.jpeg"/><Relationship Id="rId5" Type="http://schemas.openxmlformats.org/officeDocument/2006/relationships/hyperlink" Target="http://blog.norway.com/2009/03/24/norway-emerges-as-champion-of-rainforest-conservation/" TargetMode="External"/><Relationship Id="rId4" Type="http://schemas.openxmlformats.org/officeDocument/2006/relationships/notesSlide" Target="../notesSlides/notesSlide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6" Type="http://schemas.openxmlformats.org/officeDocument/2006/relationships/image" Target="../media/image4.png"/><Relationship Id="rId5" Type="http://schemas.openxmlformats.org/officeDocument/2006/relationships/image" Target="../media/image33.jpeg"/><Relationship Id="rId4" Type="http://schemas.openxmlformats.org/officeDocument/2006/relationships/notesSlide" Target="../notesSlides/notesSlide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5" Type="http://schemas.openxmlformats.org/officeDocument/2006/relationships/image" Target="../media/image4.png"/><Relationship Id="rId4" Type="http://schemas.openxmlformats.org/officeDocument/2006/relationships/image" Target="../media/image3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6" Type="http://schemas.openxmlformats.org/officeDocument/2006/relationships/image" Target="../media/image4.png"/><Relationship Id="rId5" Type="http://schemas.openxmlformats.org/officeDocument/2006/relationships/image" Target="../media/image35.jpeg"/><Relationship Id="rId4" Type="http://schemas.openxmlformats.org/officeDocument/2006/relationships/hyperlink" Target="http://www.taxidermy4cash.com/ajarmitstead.html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6" Type="http://schemas.openxmlformats.org/officeDocument/2006/relationships/image" Target="../media/image4.png"/><Relationship Id="rId5" Type="http://schemas.openxmlformats.org/officeDocument/2006/relationships/image" Target="../media/image36.jpeg"/><Relationship Id="rId4" Type="http://schemas.openxmlformats.org/officeDocument/2006/relationships/hyperlink" Target="http://mitsloansos.mit.edu/2011/12/christmas-party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5" Type="http://schemas.openxmlformats.org/officeDocument/2006/relationships/image" Target="../media/image4.png"/><Relationship Id="rId4" Type="http://schemas.openxmlformats.org/officeDocument/2006/relationships/image" Target="../media/image3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5" Type="http://schemas.openxmlformats.org/officeDocument/2006/relationships/image" Target="../media/image4.png"/><Relationship Id="rId4" Type="http://schemas.openxmlformats.org/officeDocument/2006/relationships/image" Target="../media/image38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0.jpeg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6" Type="http://schemas.openxmlformats.org/officeDocument/2006/relationships/hyperlink" Target="http://www.bmvbs.de/SharedDocs/EN/Artikel/SW/new-concepts-for-spatial-planning-in-germany.html?nn=37416" TargetMode="External"/><Relationship Id="rId5" Type="http://schemas.openxmlformats.org/officeDocument/2006/relationships/image" Target="../media/image39.jpeg"/><Relationship Id="rId4" Type="http://schemas.openxmlformats.org/officeDocument/2006/relationships/hyperlink" Target="http://www.herodot.net/conferences/ayvalik/EUROGEO-HERODOT-Ayvalik2009-%20papers5.html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6" Type="http://schemas.openxmlformats.org/officeDocument/2006/relationships/image" Target="../media/image4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6" Type="http://schemas.openxmlformats.org/officeDocument/2006/relationships/image" Target="../media/image4.png"/><Relationship Id="rId5" Type="http://schemas.openxmlformats.org/officeDocument/2006/relationships/image" Target="../media/image43.jpeg"/><Relationship Id="rId4" Type="http://schemas.openxmlformats.org/officeDocument/2006/relationships/hyperlink" Target="http://www.asymptotix.eu/content/ireland-haunted-ghost-estates-bank-costs-climbing-video-report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4a"/><Relationship Id="rId1" Type="http://schemas.microsoft.com/office/2007/relationships/media" Target="../media/media39.m4a"/><Relationship Id="rId5" Type="http://schemas.openxmlformats.org/officeDocument/2006/relationships/image" Target="../media/image4.png"/><Relationship Id="rId4" Type="http://schemas.openxmlformats.org/officeDocument/2006/relationships/image" Target="../media/image4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4a"/><Relationship Id="rId1" Type="http://schemas.microsoft.com/office/2007/relationships/media" Target="../media/media40.m4a"/><Relationship Id="rId5" Type="http://schemas.openxmlformats.org/officeDocument/2006/relationships/image" Target="../media/image4.png"/><Relationship Id="rId4" Type="http://schemas.openxmlformats.org/officeDocument/2006/relationships/image" Target="../media/image4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m4a"/><Relationship Id="rId1" Type="http://schemas.microsoft.com/office/2007/relationships/media" Target="../media/media41.m4a"/><Relationship Id="rId5" Type="http://schemas.openxmlformats.org/officeDocument/2006/relationships/image" Target="../media/image4.png"/><Relationship Id="rId4" Type="http://schemas.openxmlformats.org/officeDocument/2006/relationships/image" Target="../media/image4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.png"/><Relationship Id="rId2" Type="http://schemas.openxmlformats.org/officeDocument/2006/relationships/audio" Target="../media/media42.m4a"/><Relationship Id="rId1" Type="http://schemas.microsoft.com/office/2007/relationships/media" Target="../media/media42.m4a"/><Relationship Id="rId6" Type="http://schemas.openxmlformats.org/officeDocument/2006/relationships/image" Target="../media/image48.jpeg"/><Relationship Id="rId5" Type="http://schemas.openxmlformats.org/officeDocument/2006/relationships/hyperlink" Target="http://homeimprovementgenuis.com/salary-pay-of-an-investment-banker/" TargetMode="External"/><Relationship Id="rId4" Type="http://schemas.openxmlformats.org/officeDocument/2006/relationships/image" Target="../media/image4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3.m4a"/><Relationship Id="rId1" Type="http://schemas.microsoft.com/office/2007/relationships/media" Target="../media/media43.m4a"/><Relationship Id="rId6" Type="http://schemas.openxmlformats.org/officeDocument/2006/relationships/image" Target="../media/image4.pn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4.m4a"/><Relationship Id="rId1" Type="http://schemas.microsoft.com/office/2007/relationships/media" Target="../media/media44.m4a"/><Relationship Id="rId6" Type="http://schemas.openxmlformats.org/officeDocument/2006/relationships/image" Target="../media/image4.pn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45.m4a"/><Relationship Id="rId1" Type="http://schemas.microsoft.com/office/2007/relationships/media" Target="../media/media45.m4a"/><Relationship Id="rId6" Type="http://schemas.openxmlformats.org/officeDocument/2006/relationships/image" Target="../media/image4.png"/><Relationship Id="rId5" Type="http://schemas.openxmlformats.org/officeDocument/2006/relationships/image" Target="../media/image53.jpeg"/><Relationship Id="rId4" Type="http://schemas.openxmlformats.org/officeDocument/2006/relationships/hyperlink" Target="http://www.londonjournalist.co.uk/the-proliferation-of-betting-shops-on-the-high-street/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46.m4a"/><Relationship Id="rId1" Type="http://schemas.microsoft.com/office/2007/relationships/media" Target="../media/media46.m4a"/><Relationship Id="rId6" Type="http://schemas.openxmlformats.org/officeDocument/2006/relationships/image" Target="../media/image4.png"/><Relationship Id="rId5" Type="http://schemas.openxmlformats.org/officeDocument/2006/relationships/image" Target="../media/image54.jpeg"/><Relationship Id="rId4" Type="http://schemas.openxmlformats.org/officeDocument/2006/relationships/hyperlink" Target="http://internationalcareerssheffield.blogspot.com/2010/10/dont-miss-this-careers-session.html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.png"/><Relationship Id="rId2" Type="http://schemas.openxmlformats.org/officeDocument/2006/relationships/audio" Target="../media/media47.m4a"/><Relationship Id="rId1" Type="http://schemas.microsoft.com/office/2007/relationships/media" Target="../media/media47.m4a"/><Relationship Id="rId6" Type="http://schemas.openxmlformats.org/officeDocument/2006/relationships/image" Target="../media/image56.jpeg"/><Relationship Id="rId5" Type="http://schemas.openxmlformats.org/officeDocument/2006/relationships/hyperlink" Target="http://www.treehugger.com/clean-technology/simcity-5-confirmed-maxis-make-more-socially-and-environmentally-conscious-computer-game.html" TargetMode="External"/><Relationship Id="rId4" Type="http://schemas.openxmlformats.org/officeDocument/2006/relationships/image" Target="../media/image5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48.m4a"/><Relationship Id="rId1" Type="http://schemas.microsoft.com/office/2007/relationships/media" Target="../media/media48.m4a"/><Relationship Id="rId5" Type="http://schemas.openxmlformats.org/officeDocument/2006/relationships/image" Target="../media/image4.png"/><Relationship Id="rId4" Type="http://schemas.openxmlformats.org/officeDocument/2006/relationships/image" Target="../media/image5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49.m4a"/><Relationship Id="rId1" Type="http://schemas.microsoft.com/office/2007/relationships/media" Target="../media/media49.m4a"/><Relationship Id="rId5" Type="http://schemas.openxmlformats.org/officeDocument/2006/relationships/image" Target="../media/image4.png"/><Relationship Id="rId4" Type="http://schemas.openxmlformats.org/officeDocument/2006/relationships/image" Target="../media/image5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0.m4a"/><Relationship Id="rId1" Type="http://schemas.microsoft.com/office/2007/relationships/media" Target="../media/media50.m4a"/><Relationship Id="rId5" Type="http://schemas.openxmlformats.org/officeDocument/2006/relationships/image" Target="../media/image4.png"/><Relationship Id="rId4" Type="http://schemas.openxmlformats.org/officeDocument/2006/relationships/image" Target="../media/image5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1.m4a"/><Relationship Id="rId1" Type="http://schemas.microsoft.com/office/2007/relationships/media" Target="../media/media51.m4a"/><Relationship Id="rId6" Type="http://schemas.openxmlformats.org/officeDocument/2006/relationships/image" Target="../media/image4.png"/><Relationship Id="rId5" Type="http://schemas.openxmlformats.org/officeDocument/2006/relationships/image" Target="../media/image60.emf"/><Relationship Id="rId4" Type="http://schemas.openxmlformats.org/officeDocument/2006/relationships/notesSlide" Target="../notesSlides/notesSlide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2.m4a"/><Relationship Id="rId1" Type="http://schemas.microsoft.com/office/2007/relationships/media" Target="../media/media52.m4a"/><Relationship Id="rId6" Type="http://schemas.openxmlformats.org/officeDocument/2006/relationships/image" Target="../media/image4.png"/><Relationship Id="rId5" Type="http://schemas.openxmlformats.org/officeDocument/2006/relationships/image" Target="../media/image61.jpeg"/><Relationship Id="rId4" Type="http://schemas.openxmlformats.org/officeDocument/2006/relationships/hyperlink" Target="http://indolinkenglish.wordpress.com/2010/12/09/eu-india-close-to-solving-dispute-over-drug-seizures/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3.m4a"/><Relationship Id="rId1" Type="http://schemas.microsoft.com/office/2007/relationships/media" Target="../media/media53.m4a"/><Relationship Id="rId5" Type="http://schemas.openxmlformats.org/officeDocument/2006/relationships/image" Target="../media/image4.png"/><Relationship Id="rId4" Type="http://schemas.openxmlformats.org/officeDocument/2006/relationships/image" Target="../media/image6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.png"/><Relationship Id="rId2" Type="http://schemas.openxmlformats.org/officeDocument/2006/relationships/audio" Target="../media/media54.m4a"/><Relationship Id="rId1" Type="http://schemas.microsoft.com/office/2007/relationships/media" Target="../media/media54.m4a"/><Relationship Id="rId6" Type="http://schemas.openxmlformats.org/officeDocument/2006/relationships/image" Target="../media/image64.jpeg"/><Relationship Id="rId5" Type="http://schemas.openxmlformats.org/officeDocument/2006/relationships/hyperlink" Target="http://content.time.com/time/photogallery/0,29307,2040634,00.html" TargetMode="External"/><Relationship Id="rId4" Type="http://schemas.openxmlformats.org/officeDocument/2006/relationships/image" Target="../media/image63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6.jpeg"/><Relationship Id="rId2" Type="http://schemas.openxmlformats.org/officeDocument/2006/relationships/audio" Target="../media/media55.m4a"/><Relationship Id="rId1" Type="http://schemas.microsoft.com/office/2007/relationships/media" Target="../media/media55.m4a"/><Relationship Id="rId6" Type="http://schemas.openxmlformats.org/officeDocument/2006/relationships/hyperlink" Target="http://www.bshs.org.uk/travel-guide/camera-obscura-edinburgh" TargetMode="External"/><Relationship Id="rId5" Type="http://schemas.openxmlformats.org/officeDocument/2006/relationships/image" Target="../media/image65.jpeg"/><Relationship Id="rId4" Type="http://schemas.openxmlformats.org/officeDocument/2006/relationships/hyperlink" Target="http://www.bookdepository.co.uk/Civics-Sir-Patrick-Geddes/9781406870572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56.m4a"/><Relationship Id="rId1" Type="http://schemas.microsoft.com/office/2007/relationships/media" Target="../media/media56.m4a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 Christmas carol: Planning Past, present and future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97904" y="3429000"/>
            <a:ext cx="6400800" cy="762000"/>
          </a:xfrm>
        </p:spPr>
        <p:txBody>
          <a:bodyPr>
            <a:noAutofit/>
          </a:bodyPr>
          <a:lstStyle/>
          <a:p>
            <a:r>
              <a:rPr lang="en-GB" sz="3200" dirty="0"/>
              <a:t>Cliff Hague </a:t>
            </a:r>
          </a:p>
          <a:p>
            <a:r>
              <a:rPr lang="en-GB" sz="3200" dirty="0"/>
              <a:t>(with help from Charles Dickens)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xmlns="" id="{517FF029-02F5-DADC-23A6-8FAF3F96CE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9512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45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80000">
        <p:circle/>
      </p:transition>
    </mc:Choice>
    <mc:Fallback xmlns="">
      <p:transition spd="slow" advTm="8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5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It was cold and bleak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669" y="2234575"/>
            <a:ext cx="5186163" cy="3354665"/>
          </a:xfrm>
        </p:spPr>
      </p:pic>
      <p:pic>
        <p:nvPicPr>
          <p:cNvPr id="3" name="2">
            <a:hlinkClick r:id="" action="ppaction://media"/>
            <a:extLst>
              <a:ext uri="{FF2B5EF4-FFF2-40B4-BE49-F238E27FC236}">
                <a16:creationId xmlns:a16="http://schemas.microsoft.com/office/drawing/2014/main" xmlns="" id="{65AFEE59-14D2-3BF6-27D1-B4FFF169C8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9512" y="61653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24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4000">
        <p:circle/>
      </p:transition>
    </mc:Choice>
    <mc:Fallback xmlns="">
      <p:transition spd="slow" advTm="34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9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choking mists</a:t>
            </a:r>
          </a:p>
        </p:txBody>
      </p:sp>
      <p:pic>
        <p:nvPicPr>
          <p:cNvPr id="4" name="Content Placeholder 3" descr="http://news.xinhuanet.com/english/photo/2013-02/22/132185018_11n.jpg">
            <a:hlinkClick r:id="rId4"/>
          </p:cNvPr>
          <p:cNvPicPr>
            <a:picLocks noGrp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355" y="2438400"/>
            <a:ext cx="458729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xmlns="" id="{F3F60D6D-0BD7-3E83-EDB3-1311233734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504" y="61653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85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63000">
        <p:circle/>
      </p:transition>
    </mc:Choice>
    <mc:Fallback xmlns="">
      <p:transition spd="slow" advTm="6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1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engineer’s Plan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5" descr="Landscaping proposals for one of the roundabouts of the Mancunian Way. 1965 Manchester City Engineers and Surveyors Department. Courtesy of Manchester Archives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76872"/>
            <a:ext cx="6696744" cy="3312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4">
            <a:hlinkClick r:id="" action="ppaction://media"/>
            <a:extLst>
              <a:ext uri="{FF2B5EF4-FFF2-40B4-BE49-F238E27FC236}">
                <a16:creationId xmlns:a16="http://schemas.microsoft.com/office/drawing/2014/main" xmlns="" id="{BBDA9B6E-A43E-F2EB-6C0E-672DFD32D2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3528" y="60932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764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72000">
        <p:circle/>
      </p:transition>
    </mc:Choice>
    <mc:Fallback xmlns="">
      <p:transition spd="slow" advTm="72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4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Hollows long deserted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072190"/>
            <a:ext cx="4824536" cy="3618402"/>
          </a:xfrm>
        </p:spPr>
      </p:pic>
      <p:pic>
        <p:nvPicPr>
          <p:cNvPr id="3" name="5">
            <a:hlinkClick r:id="" action="ppaction://media"/>
            <a:extLst>
              <a:ext uri="{FF2B5EF4-FFF2-40B4-BE49-F238E27FC236}">
                <a16:creationId xmlns:a16="http://schemas.microsoft.com/office/drawing/2014/main" xmlns="" id="{9283B168-296A-2831-9A04-FE4EF7A300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504" y="61653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22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5000">
        <p:circle/>
      </p:transition>
    </mc:Choice>
    <mc:Fallback xmlns="">
      <p:transition spd="slow" advTm="1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0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entry phone</a:t>
            </a:r>
          </a:p>
        </p:txBody>
      </p:sp>
      <p:pic>
        <p:nvPicPr>
          <p:cNvPr id="4" name="Content Placeholder 3" descr="http://www.re-wiring4u.co.uk/assets/galleries/51/entry_phone1.jpg">
            <a:hlinkClick r:id="rId4"/>
          </p:cNvPr>
          <p:cNvPicPr>
            <a:picLocks noGrp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276872"/>
            <a:ext cx="4896543" cy="338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6">
            <a:hlinkClick r:id="" action="ppaction://media"/>
            <a:extLst>
              <a:ext uri="{FF2B5EF4-FFF2-40B4-BE49-F238E27FC236}">
                <a16:creationId xmlns:a16="http://schemas.microsoft.com/office/drawing/2014/main" xmlns="" id="{6DE0C837-BDA0-BD1B-1AB7-EC8D0208E0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52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0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4000">
        <p:circle/>
      </p:transition>
    </mc:Choice>
    <mc:Fallback xmlns="">
      <p:transition spd="slow" advTm="14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…or her old boss..</a:t>
            </a:r>
          </a:p>
        </p:txBody>
      </p:sp>
      <p:pic>
        <p:nvPicPr>
          <p:cNvPr id="4" name="Content Placeholder 3" descr="http://argotandochre.com/wp-content/uploads/2011/07/paul-richard-man-face-daniel-rolnik-argot-ochre-splatter-pollak-sidewalk-new-york-city-brooklyn-williamsburg-bow-ties-bowery.jpg">
            <a:hlinkClick r:id="rId4"/>
          </p:cNvPr>
          <p:cNvPicPr>
            <a:picLocks noGrp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276872"/>
            <a:ext cx="2808312" cy="3456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7">
            <a:hlinkClick r:id="" action="ppaction://media"/>
            <a:extLst>
              <a:ext uri="{FF2B5EF4-FFF2-40B4-BE49-F238E27FC236}">
                <a16:creationId xmlns:a16="http://schemas.microsoft.com/office/drawing/2014/main" xmlns="" id="{A6B668E0-D147-6991-DD20-EE5D25D91D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520" y="62678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37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20000">
        <p:circle/>
      </p:transition>
    </mc:Choice>
    <mc:Fallback xmlns="">
      <p:transition spd="slow" advTm="2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4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Just an entry phone</a:t>
            </a:r>
          </a:p>
        </p:txBody>
      </p:sp>
      <p:pic>
        <p:nvPicPr>
          <p:cNvPr id="4" name="Content Placeholder 3" descr="http://www.re-wiring4u.co.uk/assets/galleries/51/entry_phone1.jpg">
            <a:hlinkClick r:id="rId4"/>
          </p:cNvPr>
          <p:cNvPicPr>
            <a:picLocks noGrp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276872"/>
            <a:ext cx="4896543" cy="338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xmlns="" id="{3262908D-8024-1CEF-F2CB-1EA6331D7F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504" y="623354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48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5000">
        <p:circle/>
      </p:transition>
    </mc:Choice>
    <mc:Fallback xmlns="">
      <p:transition spd="slow" advTm="1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Around his middle he drew a chain</a:t>
            </a:r>
          </a:p>
        </p:txBody>
      </p:sp>
      <p:pic>
        <p:nvPicPr>
          <p:cNvPr id="4" name="Content Placeholder 3" descr="http://www.cedmagic.com/featured/christmas-carol/1938-xmas-marley.jpg">
            <a:hlinkClick r:id="rId4"/>
          </p:cNvPr>
          <p:cNvPicPr>
            <a:picLocks noGrp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276872"/>
            <a:ext cx="4824536" cy="3240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9">
            <a:hlinkClick r:id="" action="ppaction://media"/>
            <a:extLst>
              <a:ext uri="{FF2B5EF4-FFF2-40B4-BE49-F238E27FC236}">
                <a16:creationId xmlns:a16="http://schemas.microsoft.com/office/drawing/2014/main" xmlns="" id="{4659C674-81D8-A4D8-39D2-EFE8634DC4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504" y="62266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1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84000">
        <p:circle/>
      </p:transition>
    </mc:Choice>
    <mc:Fallback xmlns="">
      <p:transition spd="slow" advTm="84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3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..in restless haste and moaning as they went..</a:t>
            </a:r>
          </a:p>
        </p:txBody>
      </p:sp>
      <p:pic>
        <p:nvPicPr>
          <p:cNvPr id="4" name="Content Placeholder 3" descr="http://farm4.static.flickr.com/3019/4554964811_a96d51b67b.jpg">
            <a:hlinkClick r:id="rId4"/>
          </p:cNvPr>
          <p:cNvPicPr>
            <a:picLocks noGrp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348880"/>
            <a:ext cx="5544616" cy="3312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10">
            <a:hlinkClick r:id="" action="ppaction://media"/>
            <a:extLst>
              <a:ext uri="{FF2B5EF4-FFF2-40B4-BE49-F238E27FC236}">
                <a16:creationId xmlns:a16="http://schemas.microsoft.com/office/drawing/2014/main" xmlns="" id="{3760673D-D579-0494-0B19-DA240EE4C2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9512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69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4000">
        <p:circle/>
      </p:transition>
    </mc:Choice>
    <mc:Fallback xmlns="">
      <p:transition spd="slow" advTm="34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2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ghost of planning past</a:t>
            </a:r>
          </a:p>
        </p:txBody>
      </p:sp>
      <p:pic>
        <p:nvPicPr>
          <p:cNvPr id="4" name="Content Placeholder 3" descr="http://upload.wikimedia.org/wikipedia/en/1/17/Ghost_of_Christmas_Past.jpg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276872"/>
            <a:ext cx="2880320" cy="3384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11">
            <a:hlinkClick r:id="" action="ppaction://media"/>
            <a:extLst>
              <a:ext uri="{FF2B5EF4-FFF2-40B4-BE49-F238E27FC236}">
                <a16:creationId xmlns:a16="http://schemas.microsoft.com/office/drawing/2014/main" xmlns="" id="{59DBD998-C3DB-A70D-D3CA-D8DEEC3381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504" y="60932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317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77000">
        <p:circle/>
      </p:transition>
    </mc:Choice>
    <mc:Fallback xmlns="">
      <p:transition spd="slow" advTm="77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9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Nothing gained by overcrowding</a:t>
            </a:r>
          </a:p>
        </p:txBody>
      </p:sp>
      <p:pic>
        <p:nvPicPr>
          <p:cNvPr id="4" name="Content Placeholder 3" descr="http://www.thecomet.net/polopoly_fs/the_edwardian_photographer_1_967210%21image/3264255896.jpg_gen/derivatives/landscape_630/3264255896.jpg">
            <a:hlinkClick r:id="rId4"/>
          </p:cNvPr>
          <p:cNvPicPr>
            <a:picLocks noGrp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276872"/>
            <a:ext cx="5256583" cy="3312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12">
            <a:hlinkClick r:id="" action="ppaction://media"/>
            <a:extLst>
              <a:ext uri="{FF2B5EF4-FFF2-40B4-BE49-F238E27FC236}">
                <a16:creationId xmlns:a16="http://schemas.microsoft.com/office/drawing/2014/main" xmlns="" id="{57DC196B-DA50-CA80-3CA9-B9C6301C45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9512" y="61653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831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1000">
        <p:circle/>
      </p:transition>
    </mc:Choice>
    <mc:Fallback xmlns="">
      <p:transition spd="slow" advTm="31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 neat </a:t>
            </a:r>
            <a:r>
              <a:rPr lang="en-GB" dirty="0" err="1"/>
              <a:t>scandinavian</a:t>
            </a:r>
            <a:r>
              <a:rPr lang="en-GB" dirty="0"/>
              <a:t> town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204" y="2195513"/>
            <a:ext cx="5492067" cy="3249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13">
            <a:hlinkClick r:id="" action="ppaction://media"/>
            <a:extLst>
              <a:ext uri="{FF2B5EF4-FFF2-40B4-BE49-F238E27FC236}">
                <a16:creationId xmlns:a16="http://schemas.microsoft.com/office/drawing/2014/main" xmlns="" id="{03C475B6-D13A-F7B6-89F9-D6B8719844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152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97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8000">
        <p:circle/>
      </p:transition>
    </mc:Choice>
    <mc:Fallback xmlns="">
      <p:transition spd="slow" advTm="18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Making gardens amongst slums</a:t>
            </a:r>
          </a:p>
        </p:txBody>
      </p:sp>
      <p:pic>
        <p:nvPicPr>
          <p:cNvPr id="5" name="Picture 4" descr="http://www.scotland.gov.uk/Resource/Img/1103/0006590.jpg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482" y="2276872"/>
            <a:ext cx="4554758" cy="3528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14">
            <a:hlinkClick r:id="" action="ppaction://media"/>
            <a:extLst>
              <a:ext uri="{FF2B5EF4-FFF2-40B4-BE49-F238E27FC236}">
                <a16:creationId xmlns:a16="http://schemas.microsoft.com/office/drawing/2014/main" xmlns="" id="{907D45ED-DEF5-8C3E-FEED-5A5B0BC73C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5536" y="61653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21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46000">
        <p:circle/>
      </p:transition>
    </mc:Choice>
    <mc:Fallback xmlns="">
      <p:transition spd="slow" advTm="46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8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Line after line </a:t>
            </a:r>
            <a:r>
              <a:rPr lang="en-GB"/>
              <a:t>of identical </a:t>
            </a:r>
            <a:r>
              <a:rPr lang="en-GB" dirty="0"/>
              <a:t>vehicles</a:t>
            </a:r>
          </a:p>
        </p:txBody>
      </p:sp>
      <p:pic>
        <p:nvPicPr>
          <p:cNvPr id="5" name="Picture 4" descr="http://i.telegraph.co.uk/multimedia/archive/01206/ford2_1206724i.jpg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290762"/>
            <a:ext cx="5976664" cy="3154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15">
            <a:hlinkClick r:id="" action="ppaction://media"/>
            <a:extLst>
              <a:ext uri="{FF2B5EF4-FFF2-40B4-BE49-F238E27FC236}">
                <a16:creationId xmlns:a16="http://schemas.microsoft.com/office/drawing/2014/main" xmlns="" id="{53C7819E-B1EE-C6D3-0660-958F498976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5536" y="61653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70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67000">
        <p:circle/>
      </p:transition>
    </mc:Choice>
    <mc:Fallback xmlns="">
      <p:transition spd="slow" advTm="67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2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Dollar bills began to swirl</a:t>
            </a:r>
          </a:p>
        </p:txBody>
      </p:sp>
      <p:pic>
        <p:nvPicPr>
          <p:cNvPr id="3" name="Picture 2" descr="http://www.rhondapulver.com/xSites/Mortgage/PinellasMortgage/Content/UploadedFiles/house_made_of_money_2_0xjx.jpg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238374"/>
            <a:ext cx="5760640" cy="3278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16">
            <a:hlinkClick r:id="" action="ppaction://media"/>
            <a:extLst>
              <a:ext uri="{FF2B5EF4-FFF2-40B4-BE49-F238E27FC236}">
                <a16:creationId xmlns:a16="http://schemas.microsoft.com/office/drawing/2014/main" xmlns="" id="{C813DCC1-9243-0904-F33F-36263F3CBD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52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861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46000">
        <p:circle/>
      </p:transition>
    </mc:Choice>
    <mc:Fallback xmlns="">
      <p:transition spd="slow" advTm="46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6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Planning the future of the town</a:t>
            </a:r>
          </a:p>
        </p:txBody>
      </p:sp>
      <p:pic>
        <p:nvPicPr>
          <p:cNvPr id="3" name="Picture 2" descr="http://places.designobserver.com/media/images/Campanella_525_1_525.jpg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348880"/>
            <a:ext cx="5832648" cy="3240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17">
            <a:hlinkClick r:id="" action="ppaction://media"/>
            <a:extLst>
              <a:ext uri="{FF2B5EF4-FFF2-40B4-BE49-F238E27FC236}">
                <a16:creationId xmlns:a16="http://schemas.microsoft.com/office/drawing/2014/main" xmlns="" id="{F353CF90-543F-621D-4B46-6A4DC912D8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520" y="61653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72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68000">
        <p:circle/>
      </p:transition>
    </mc:Choice>
    <mc:Fallback xmlns="">
      <p:transition spd="slow" advClick="0" advTm="68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6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radiant city below</a:t>
            </a:r>
          </a:p>
        </p:txBody>
      </p:sp>
      <p:pic>
        <p:nvPicPr>
          <p:cNvPr id="3" name="Picture 2" descr="http://www.metalocus.es/content/en/system/files/file-images/ml_ora_tio_CiteRadieuse_LeCorbusier_05_800.jpg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276873"/>
            <a:ext cx="4896544" cy="3096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18">
            <a:hlinkClick r:id="" action="ppaction://media"/>
            <a:extLst>
              <a:ext uri="{FF2B5EF4-FFF2-40B4-BE49-F238E27FC236}">
                <a16:creationId xmlns:a16="http://schemas.microsoft.com/office/drawing/2014/main" xmlns="" id="{E4659265-2DF1-4BA6-B150-ADEA2C8C81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52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54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9000">
        <p:circle/>
      </p:transition>
    </mc:Choice>
    <mc:Fallback xmlns="">
      <p:transition spd="slow" advTm="9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 desert lands…</a:t>
            </a:r>
          </a:p>
        </p:txBody>
      </p:sp>
      <p:pic>
        <p:nvPicPr>
          <p:cNvPr id="4" name="Picture 3" descr="http://upload.wikimedia.org/wikipedia/en/0/02/Delacroix_fanatics_of_tangier_1838_950px.jpg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9" y="2344102"/>
            <a:ext cx="5112568" cy="3245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19">
            <a:hlinkClick r:id="" action="ppaction://media"/>
            <a:extLst>
              <a:ext uri="{FF2B5EF4-FFF2-40B4-BE49-F238E27FC236}">
                <a16:creationId xmlns:a16="http://schemas.microsoft.com/office/drawing/2014/main" xmlns="" id="{C9716AC6-5302-C13D-2991-294A299471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504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34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0000">
        <p:circle/>
      </p:transition>
    </mc:Choice>
    <mc:Fallback xmlns="">
      <p:transition spd="slow" advTm="1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River houses on poles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0" y="2438400"/>
            <a:ext cx="4064000" cy="3048000"/>
          </a:xfrm>
        </p:spPr>
      </p:pic>
      <p:pic>
        <p:nvPicPr>
          <p:cNvPr id="2" name="19">
            <a:hlinkClick r:id="" action="ppaction://media"/>
            <a:extLst>
              <a:ext uri="{FF2B5EF4-FFF2-40B4-BE49-F238E27FC236}">
                <a16:creationId xmlns:a16="http://schemas.microsoft.com/office/drawing/2014/main" xmlns="" id="{1C9617DB-BC4B-EC73-EBA0-2D65E2E4B7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9512" y="6240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00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9000">
        <p:circle/>
      </p:transition>
    </mc:Choice>
    <mc:Fallback xmlns="">
      <p:transition spd="slow" advTm="9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More wondrous still..</a:t>
            </a:r>
          </a:p>
        </p:txBody>
      </p:sp>
      <p:pic>
        <p:nvPicPr>
          <p:cNvPr id="4" name="Content Placeholder 3" descr="http://famouswonders.com/wp-content/gallery/forbidden-city/forbidden-city-full-view.jpg">
            <a:hlinkClick r:id="rId4"/>
          </p:cNvPr>
          <p:cNvPicPr>
            <a:picLocks noGrp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204864"/>
            <a:ext cx="5760640" cy="3456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20">
            <a:hlinkClick r:id="" action="ppaction://media"/>
            <a:extLst>
              <a:ext uri="{FF2B5EF4-FFF2-40B4-BE49-F238E27FC236}">
                <a16:creationId xmlns:a16="http://schemas.microsoft.com/office/drawing/2014/main" xmlns="" id="{67EB2D37-B7DE-479B-62B4-71F6F4AB66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9512" y="61653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04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8000">
        <p:circle/>
      </p:transition>
    </mc:Choice>
    <mc:Fallback xmlns="">
      <p:transition spd="slow" advTm="8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transplants from </a:t>
            </a:r>
            <a:r>
              <a:rPr lang="en-GB" dirty="0" err="1"/>
              <a:t>europe</a:t>
            </a:r>
            <a:endParaRPr lang="en-GB" dirty="0"/>
          </a:p>
        </p:txBody>
      </p:sp>
      <p:pic>
        <p:nvPicPr>
          <p:cNvPr id="4" name="Content Placeholder 3" descr="https://encrypted-tbn3.gstatic.com/images?q=tbn:ANd9GcRqjgkNzWWGeu_3D5HhMxDjsVyI3_stPZWre-zKS9OXBFHaZhi9">
            <a:hlinkClick r:id="rId4"/>
          </p:cNvPr>
          <p:cNvPicPr>
            <a:picLocks noGrp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348880"/>
            <a:ext cx="5616623" cy="3312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21">
            <a:hlinkClick r:id="" action="ppaction://media"/>
            <a:extLst>
              <a:ext uri="{FF2B5EF4-FFF2-40B4-BE49-F238E27FC236}">
                <a16:creationId xmlns:a16="http://schemas.microsoft.com/office/drawing/2014/main" xmlns="" id="{8C208616-859D-7B66-BA14-8D55F9B388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3528" y="62152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89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44000">
        <p:circle/>
      </p:transition>
    </mc:Choice>
    <mc:Fallback xmlns="">
      <p:transition spd="slow" advTm="44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2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wreckers’ ball</a:t>
            </a:r>
          </a:p>
        </p:txBody>
      </p:sp>
      <p:pic>
        <p:nvPicPr>
          <p:cNvPr id="4" name="Content Placeholder 3" descr="http://www.losttribeofeverton.co.uk/images/gallery/st-georges-church-everton.jpg">
            <a:hlinkClick r:id="rId4"/>
          </p:cNvPr>
          <p:cNvPicPr>
            <a:picLocks noGrp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260" y="3528060"/>
            <a:ext cx="1173480" cy="868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ttp://www.losttribeofeverton.co.uk/images/gallery/st-georges-church-everton.jpg">
            <a:hlinkClick r:id="rId4"/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071687"/>
            <a:ext cx="5184575" cy="3589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xmlns="" id="{2BFA7486-FE95-B126-F17B-9926E22DBA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9512" y="60932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95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77000">
        <p:circle/>
      </p:transition>
    </mc:Choice>
    <mc:Fallback xmlns="">
      <p:transition spd="slow" advTm="77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Four wheeled contraptions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388" y="2348880"/>
            <a:ext cx="4735868" cy="3328892"/>
          </a:xfr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xmlns="" id="{C61CD9DC-5481-4C87-2F0B-865DC21C2F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504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04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9000">
        <p:circle/>
      </p:transition>
    </mc:Choice>
    <mc:Fallback xmlns="">
      <p:transition spd="slow" advTm="39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Yet more queues</a:t>
            </a:r>
          </a:p>
        </p:txBody>
      </p:sp>
      <p:pic>
        <p:nvPicPr>
          <p:cNvPr id="4" name="Content Placeholder 3" descr="http://bashny.net/uploads/images/00/00/13/2013/09/19/c18e127bff.jpg">
            <a:hlinkClick r:id="rId4"/>
          </p:cNvPr>
          <p:cNvPicPr>
            <a:picLocks noGrp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1" y="2204864"/>
            <a:ext cx="5184576" cy="3456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xmlns="" id="{976BD9A2-F3E6-ED31-07AA-F11C9EEF5A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5536" y="62472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0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2000">
        <p:circle/>
      </p:transition>
    </mc:Choice>
    <mc:Fallback xmlns="">
      <p:transition spd="slow" advTm="52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9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Development for heroes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9" y="2036185"/>
            <a:ext cx="5040560" cy="3745417"/>
          </a:xfr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xmlns="" id="{98D2DF72-C50F-F8FA-713E-FE83118617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5496" y="62141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08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40000">
        <p:circle/>
      </p:transition>
    </mc:Choice>
    <mc:Fallback xmlns="">
      <p:transition spd="slow" advTm="4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6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Found herself in a studio</a:t>
            </a:r>
          </a:p>
        </p:txBody>
      </p:sp>
      <p:pic>
        <p:nvPicPr>
          <p:cNvPr id="4" name="Content Placeholder 3" descr="http://2.bp.blogspot.com/_WFt-v1L7cGA/TOM5hFebZTI/AAAAAAAAABc/9dQn3zMUduk/s1600/team10_otterlo_1770_01.jpg">
            <a:hlinkClick r:id="rId4"/>
          </p:cNvPr>
          <p:cNvPicPr>
            <a:picLocks noGrp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348880"/>
            <a:ext cx="5328592" cy="3096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xmlns="" id="{E68E75C3-6C43-3AF5-5AB1-6FA1A96904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504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314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93000">
        <p:circle/>
      </p:transition>
    </mc:Choice>
    <mc:Fallback xmlns="">
      <p:transition spd="slow" advTm="9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6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PLANNING EDUCATION MUST BE PROTECTED…</a:t>
            </a:r>
          </a:p>
        </p:txBody>
      </p:sp>
      <p:pic>
        <p:nvPicPr>
          <p:cNvPr id="4" name="Content Placeholder 6" descr="http://www.habitatadvocate.com.au/wp-content/uploads/2011/12/Patrick-Geddes-c1886.jpg">
            <a:hlinkClick r:id="rId4"/>
          </p:cNvPr>
          <p:cNvPicPr>
            <a:picLocks noGrp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636912"/>
            <a:ext cx="2448272" cy="288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xmlns="" id="{79291435-7CA5-7B86-3EB9-D33053A69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9512" y="62232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16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62000">
        <p:circle/>
      </p:transition>
    </mc:Choice>
    <mc:Fallback xmlns="">
      <p:transition spd="slow" advTm="62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2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perfect rainforest</a:t>
            </a:r>
          </a:p>
        </p:txBody>
      </p:sp>
      <p:pic>
        <p:nvPicPr>
          <p:cNvPr id="4" name="Content Placeholder 3" descr="http://blog.norway.com/wp-content/uploads/2009/03/rain_forest_tropic-1.jpg">
            <a:hlinkClick r:id="rId5"/>
          </p:cNvPr>
          <p:cNvPicPr>
            <a:picLocks noGrp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0" y="2438400"/>
            <a:ext cx="406400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xmlns="" id="{EC697F41-9268-3441-35B8-F228AADC2A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504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71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29000">
        <p:circle/>
      </p:transition>
    </mc:Choice>
    <mc:Fallback xmlns="">
      <p:transition spd="slow" advTm="29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Jolly Giant</a:t>
            </a:r>
          </a:p>
        </p:txBody>
      </p:sp>
      <p:pic>
        <p:nvPicPr>
          <p:cNvPr id="4" name="Content Placeholder 3" descr="Edward Woodward - Ghost Of Christmas Present"/>
          <p:cNvPicPr>
            <a:picLocks noGrp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348880"/>
            <a:ext cx="4320480" cy="3240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xmlns="" id="{B81382A2-D475-141B-30CE-6DDE9DC66F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6240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14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73000">
        <p:circle/>
      </p:transition>
    </mc:Choice>
    <mc:Fallback xmlns="">
      <p:transition spd="slow" advTm="7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96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Huge white towers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0" y="2438400"/>
            <a:ext cx="4064000" cy="3048000"/>
          </a:xfrm>
        </p:spPr>
      </p:pic>
      <p:pic>
        <p:nvPicPr>
          <p:cNvPr id="3" name="slide31">
            <a:hlinkClick r:id="" action="ppaction://media"/>
            <a:extLst>
              <a:ext uri="{FF2B5EF4-FFF2-40B4-BE49-F238E27FC236}">
                <a16:creationId xmlns:a16="http://schemas.microsoft.com/office/drawing/2014/main" xmlns="" id="{8B8ECC2A-FA92-91A2-D736-4DB80C0044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9512" y="62118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291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42000">
        <p:circle/>
      </p:transition>
    </mc:Choice>
    <mc:Fallback xmlns="">
      <p:transition spd="slow" advTm="42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4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Another one for the taxidermist</a:t>
            </a:r>
          </a:p>
        </p:txBody>
      </p:sp>
      <p:pic>
        <p:nvPicPr>
          <p:cNvPr id="4" name="Content Placeholder 3" descr="http://www.taxidermy4cash.com/Sea%20Eagle%5b1%5d.JPG">
            <a:hlinkClick r:id="rId4"/>
          </p:cNvPr>
          <p:cNvPicPr>
            <a:picLocks noGrp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438400"/>
            <a:ext cx="228600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32 Eagle">
            <a:hlinkClick r:id="" action="ppaction://media"/>
            <a:extLst>
              <a:ext uri="{FF2B5EF4-FFF2-40B4-BE49-F238E27FC236}">
                <a16:creationId xmlns:a16="http://schemas.microsoft.com/office/drawing/2014/main" xmlns="" id="{E3D7D7FB-7A2C-D4A3-803C-BD49E9B1A4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9512" y="61653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7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78000">
        <p:circle/>
      </p:transition>
    </mc:Choice>
    <mc:Fallback xmlns="">
      <p:transition spd="slow" advTm="78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</a:t>
            </a:r>
            <a:r>
              <a:rPr lang="en-GB" dirty="0" err="1"/>
              <a:t>christmas</a:t>
            </a:r>
            <a:r>
              <a:rPr lang="en-GB" dirty="0"/>
              <a:t> party</a:t>
            </a:r>
          </a:p>
        </p:txBody>
      </p:sp>
      <p:pic>
        <p:nvPicPr>
          <p:cNvPr id="4" name="Content Placeholder 3" descr="http://mitsloansos.mit.edu/wp-content/uploads/2011/12/Christmas-107.jpg">
            <a:hlinkClick r:id="rId4"/>
          </p:cNvPr>
          <p:cNvPicPr>
            <a:picLocks noGrp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438400"/>
            <a:ext cx="487680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33 Party">
            <a:hlinkClick r:id="" action="ppaction://media"/>
            <a:extLst>
              <a:ext uri="{FF2B5EF4-FFF2-40B4-BE49-F238E27FC236}">
                <a16:creationId xmlns:a16="http://schemas.microsoft.com/office/drawing/2014/main" xmlns="" id="{94690270-88C6-F033-4929-6BD63D3C84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5536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47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000">
        <p:circle/>
      </p:transition>
    </mc:Choice>
    <mc:Fallback xmlns="">
      <p:transition spd="slow" advTm="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Which towns have you planned?</a:t>
            </a:r>
          </a:p>
        </p:txBody>
      </p:sp>
      <p:pic>
        <p:nvPicPr>
          <p:cNvPr id="4" name="Content Placeholder 3" descr="Editable   map of people meeting around a generic city map Stock Photo - 7794812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438400"/>
            <a:ext cx="609600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xmlns="" id="{1E95BB4D-926C-470D-E8D5-7F421FFD01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3528" y="6230112"/>
            <a:ext cx="648072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9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61000">
        <p:circle/>
      </p:transition>
    </mc:Choice>
    <mc:Fallback xmlns="">
      <p:transition spd="slow" advClick="0" advTm="61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4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 </a:t>
            </a:r>
            <a:r>
              <a:rPr lang="en-GB" dirty="0" err="1"/>
              <a:t>L'aménagement</a:t>
            </a:r>
            <a:r>
              <a:rPr lang="en-GB" dirty="0"/>
              <a:t> du </a:t>
            </a:r>
            <a:r>
              <a:rPr lang="en-GB" dirty="0" err="1"/>
              <a:t>territoire</a:t>
            </a:r>
            <a:endParaRPr lang="en-GB" dirty="0"/>
          </a:p>
        </p:txBody>
      </p:sp>
      <p:pic>
        <p:nvPicPr>
          <p:cNvPr id="4" name="Content Placeholder 3" descr="http://upload.wikimedia.org/wikipedia/commons/b/b3/A63Landes.JPG"/>
          <p:cNvPicPr>
            <a:picLocks noGrp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7" y="2204864"/>
            <a:ext cx="3384376" cy="3456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35 territoir">
            <a:hlinkClick r:id="" action="ppaction://media"/>
            <a:extLst>
              <a:ext uri="{FF2B5EF4-FFF2-40B4-BE49-F238E27FC236}">
                <a16:creationId xmlns:a16="http://schemas.microsoft.com/office/drawing/2014/main" xmlns="" id="{DE0F7579-BECF-1C45-AA67-20D791164B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1520" y="62586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331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41000">
        <p:circle/>
      </p:transition>
    </mc:Choice>
    <mc:Fallback xmlns="">
      <p:transition spd="slow" advTm="41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7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www.herodot.net/conferences/ayvalik/images/geog5.jpg">
            <a:hlinkClick r:id="rId4"/>
          </p:cNvPr>
          <p:cNvPicPr>
            <a:picLocks noGrp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1640" y="2420888"/>
            <a:ext cx="3096343" cy="309634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Try “spatial planning”</a:t>
            </a:r>
          </a:p>
        </p:txBody>
      </p:sp>
      <p:pic>
        <p:nvPicPr>
          <p:cNvPr id="7" name="Content Placeholder 6" descr="http://www.bmvbs.de/SharedDocs/EN/Bilder/zzzzz-9.jpg?__blob=poster">
            <a:hlinkClick r:id="rId6"/>
          </p:cNvPr>
          <p:cNvPicPr>
            <a:picLocks noGrp="1"/>
          </p:cNvPicPr>
          <p:nvPr>
            <p:ph sz="quarter" idx="1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496933"/>
            <a:ext cx="3124200" cy="3007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36 spatial planning">
            <a:hlinkClick r:id="" action="ppaction://media"/>
            <a:extLst>
              <a:ext uri="{FF2B5EF4-FFF2-40B4-BE49-F238E27FC236}">
                <a16:creationId xmlns:a16="http://schemas.microsoft.com/office/drawing/2014/main" xmlns="" id="{D9E25E04-F6CE-3F41-5DAB-901BBF61C7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1520" y="63032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19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1000">
        <p:circle/>
      </p:transition>
    </mc:Choice>
    <mc:Fallback xmlns="">
      <p:transition spd="slow" advTm="51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0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We don’t talk about “spatial planning”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69" y="2276873"/>
            <a:ext cx="3381808" cy="1700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7" y="4103650"/>
            <a:ext cx="3888431" cy="1557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974169" y="4103650"/>
            <a:ext cx="12935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2006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32240" y="3284985"/>
            <a:ext cx="15121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2013</a:t>
            </a:r>
          </a:p>
        </p:txBody>
      </p:sp>
      <p:pic>
        <p:nvPicPr>
          <p:cNvPr id="2" name="37 ESPON">
            <a:hlinkClick r:id="" action="ppaction://media"/>
            <a:extLst>
              <a:ext uri="{FF2B5EF4-FFF2-40B4-BE49-F238E27FC236}">
                <a16:creationId xmlns:a16="http://schemas.microsoft.com/office/drawing/2014/main" xmlns="" id="{F5CADB04-63E8-6326-B865-C964BB0992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9512" y="60932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75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41000">
        <p:circle/>
      </p:transition>
    </mc:Choice>
    <mc:Fallback xmlns="">
      <p:transition spd="slow" advTm="41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“My estates” cackled the ghost</a:t>
            </a:r>
          </a:p>
        </p:txBody>
      </p:sp>
      <p:pic>
        <p:nvPicPr>
          <p:cNvPr id="4" name="Picture 3" descr="http://www.asymptotix.eu/sites/default/files/ghost-estate.jpg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228850"/>
            <a:ext cx="4896544" cy="3288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38 ghot estates">
            <a:hlinkClick r:id="" action="ppaction://media"/>
            <a:extLst>
              <a:ext uri="{FF2B5EF4-FFF2-40B4-BE49-F238E27FC236}">
                <a16:creationId xmlns:a16="http://schemas.microsoft.com/office/drawing/2014/main" xmlns="" id="{C4E86951-8396-C520-2CB5-DEE824BBC6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9512" y="61653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46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85000">
        <p:circle/>
      </p:transition>
    </mc:Choice>
    <mc:Fallback xmlns="">
      <p:transition spd="slow" advTm="8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0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pavement cafe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276872"/>
            <a:ext cx="4500621" cy="3344212"/>
          </a:xfrm>
        </p:spPr>
      </p:pic>
      <p:pic>
        <p:nvPicPr>
          <p:cNvPr id="2" name="39 cafe">
            <a:hlinkClick r:id="" action="ppaction://media"/>
            <a:extLst>
              <a:ext uri="{FF2B5EF4-FFF2-40B4-BE49-F238E27FC236}">
                <a16:creationId xmlns:a16="http://schemas.microsoft.com/office/drawing/2014/main" xmlns="" id="{ABB6262F-12F2-90B8-002F-BCE1E8C01A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9512" y="6021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23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41000">
        <p:circle/>
      </p:transition>
    </mc:Choice>
    <mc:Fallback xmlns="">
      <p:transition spd="slow" advTm="41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3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Some small streets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763" y="2438400"/>
            <a:ext cx="5090474" cy="3048000"/>
          </a:xfrm>
        </p:spPr>
      </p:pic>
      <p:pic>
        <p:nvPicPr>
          <p:cNvPr id="3" name="40 streets">
            <a:hlinkClick r:id="" action="ppaction://media"/>
            <a:extLst>
              <a:ext uri="{FF2B5EF4-FFF2-40B4-BE49-F238E27FC236}">
                <a16:creationId xmlns:a16="http://schemas.microsoft.com/office/drawing/2014/main" xmlns="" id="{776D3102-8AEF-CCB9-9D2C-03BD6C22A8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1520" y="6021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00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74000">
        <p:circle/>
      </p:transition>
    </mc:Choice>
    <mc:Fallback xmlns="">
      <p:transition spd="slow" advTm="74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2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You’re going to lose your job</a:t>
            </a:r>
          </a:p>
        </p:txBody>
      </p:sp>
      <p:pic>
        <p:nvPicPr>
          <p:cNvPr id="4" name="Content Placeholder 3" descr="A road construction barrier with the words Over Budget to symbolize financial danger and overspending Stock Photo - 18704642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263" y="2438400"/>
            <a:ext cx="3609473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41 lose job">
            <a:hlinkClick r:id="" action="ppaction://media"/>
            <a:extLst>
              <a:ext uri="{FF2B5EF4-FFF2-40B4-BE49-F238E27FC236}">
                <a16:creationId xmlns:a16="http://schemas.microsoft.com/office/drawing/2014/main" xmlns="" id="{66D314A4-5D85-28EA-CFAA-2A84EB89FE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504" y="61653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95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57000">
        <p:circle/>
      </p:transition>
    </mc:Choice>
    <mc:Fallback xmlns="">
      <p:transition spd="slow" advTm="57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9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Social justice</a:t>
            </a:r>
          </a:p>
        </p:txBody>
      </p:sp>
      <p:pic>
        <p:nvPicPr>
          <p:cNvPr id="7" name="Content Placeholder 6" descr="MILAN, ITALY - OCTOBER 4: Students manifestation on October, 4 2013. Students took to the streets to protest against italian austerity claiming their future Stock Photo - 22625374"/>
          <p:cNvPicPr>
            <a:picLocks noGrp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959100"/>
            <a:ext cx="3124200" cy="208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Content Placeholder 7" descr="http://homeimprovementgenuis.com/wp-content/uploads/2013/11/banker300px.jpg">
            <a:hlinkClick r:id="rId5"/>
          </p:cNvPr>
          <p:cNvPicPr>
            <a:picLocks noGrp="1"/>
          </p:cNvPicPr>
          <p:nvPr>
            <p:ph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  <p:pic>
        <p:nvPicPr>
          <p:cNvPr id="2" name="42 social justice">
            <a:hlinkClick r:id="" action="ppaction://media"/>
            <a:extLst>
              <a:ext uri="{FF2B5EF4-FFF2-40B4-BE49-F238E27FC236}">
                <a16:creationId xmlns:a16="http://schemas.microsoft.com/office/drawing/2014/main" xmlns="" id="{6A09AE97-F554-E3D7-619B-B45C8EE7D8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504" y="61653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04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6000">
        <p:circle/>
      </p:transition>
    </mc:Choice>
    <mc:Fallback xmlns="">
      <p:transition spd="slow" advTm="16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125" y="2438400"/>
            <a:ext cx="2343150" cy="31242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Spatial justice</a:t>
            </a:r>
          </a:p>
        </p:txBody>
      </p:sp>
      <p:pic>
        <p:nvPicPr>
          <p:cNvPr id="7" name="il_fi" descr="London_skyline_2012_large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816417"/>
            <a:ext cx="3124200" cy="2368165"/>
          </a:xfrm>
          <a:ln/>
        </p:spPr>
      </p:pic>
      <p:pic>
        <p:nvPicPr>
          <p:cNvPr id="2" name="43 spatial justice">
            <a:hlinkClick r:id="" action="ppaction://media"/>
            <a:extLst>
              <a:ext uri="{FF2B5EF4-FFF2-40B4-BE49-F238E27FC236}">
                <a16:creationId xmlns:a16="http://schemas.microsoft.com/office/drawing/2014/main" xmlns="" id="{8DD70BC2-F733-3C19-063A-A66B3E0D86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504" y="61653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68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7000">
        <p:circle/>
      </p:transition>
    </mc:Choice>
    <mc:Fallback xmlns="">
      <p:transition spd="slow" advClick="0" advTm="17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125" y="2438400"/>
            <a:ext cx="2343150" cy="31242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Climate justice</a:t>
            </a:r>
          </a:p>
        </p:txBody>
      </p:sp>
      <p:pic>
        <p:nvPicPr>
          <p:cNvPr id="5" name="Content Placeholder 4" descr="http://cliffhague.planningresource.co.uk/files/P1050232-2.jpg"/>
          <p:cNvPicPr>
            <a:picLocks noGrp="1"/>
          </p:cNvPicPr>
          <p:nvPr>
            <p:ph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828925"/>
            <a:ext cx="3124200" cy="234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44 climate">
            <a:hlinkClick r:id="" action="ppaction://media"/>
            <a:extLst>
              <a:ext uri="{FF2B5EF4-FFF2-40B4-BE49-F238E27FC236}">
                <a16:creationId xmlns:a16="http://schemas.microsoft.com/office/drawing/2014/main" xmlns="" id="{432669C1-AB32-3C84-2C8D-FC39A30765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520" y="61653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34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26000">
        <p:circle/>
      </p:transition>
    </mc:Choice>
    <mc:Fallback xmlns="">
      <p:transition spd="slow" advClick="0" advTm="26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 line of betting shops</a:t>
            </a:r>
          </a:p>
        </p:txBody>
      </p:sp>
      <p:pic>
        <p:nvPicPr>
          <p:cNvPr id="8" name="Picture 7" descr="http://www.londonjournalist.co.uk/wp-content/uploads/2012/12/photo.jpg">
            <a:hlinkClick r:id="rId4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420888"/>
            <a:ext cx="4374862" cy="3096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45 betting shops">
            <a:hlinkClick r:id="" action="ppaction://media"/>
            <a:extLst>
              <a:ext uri="{FF2B5EF4-FFF2-40B4-BE49-F238E27FC236}">
                <a16:creationId xmlns:a16="http://schemas.microsoft.com/office/drawing/2014/main" xmlns="" id="{3962F5B3-6172-9CFE-140D-65C7314D87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520" y="6021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69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30000">
        <p:circle/>
      </p:transition>
    </mc:Choice>
    <mc:Fallback xmlns="">
      <p:transition spd="slow" advClick="0" advTm="1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2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In a large lecture room</a:t>
            </a:r>
          </a:p>
        </p:txBody>
      </p:sp>
      <p:pic>
        <p:nvPicPr>
          <p:cNvPr id="3" name="Picture 2" descr="http://1.bp.blogspot.com/_U3xY0snaiII/TK7eSoHw8lI/AAAAAAAAAIM/n5SXuZEsPbg/s1600/Lecture_hall.jpg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492896"/>
            <a:ext cx="5760640" cy="280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46 lecture room">
            <a:hlinkClick r:id="" action="ppaction://media"/>
            <a:extLst>
              <a:ext uri="{FF2B5EF4-FFF2-40B4-BE49-F238E27FC236}">
                <a16:creationId xmlns:a16="http://schemas.microsoft.com/office/drawing/2014/main" xmlns="" id="{470D4876-BED6-9F88-54E3-BC29AA0B07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504" y="61653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06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26000">
        <p:circle/>
      </p:transition>
    </mc:Choice>
    <mc:Fallback xmlns="">
      <p:transition spd="slow" advClick="0" advTm="126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37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city seemed to spring up about them</a:t>
            </a: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335" y="2438400"/>
            <a:ext cx="2476729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6" descr="http://media.treehugger.com/assets/images/2012/03/SimCity-5-Concept-Art.png.492x0_q85_crop-smart.jpg">
            <a:hlinkClick r:id="rId5"/>
          </p:cNvPr>
          <p:cNvPicPr>
            <a:picLocks noGrp="1"/>
          </p:cNvPicPr>
          <p:nvPr>
            <p:ph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708920"/>
            <a:ext cx="3600400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47 the city">
            <a:hlinkClick r:id="" action="ppaction://media"/>
            <a:extLst>
              <a:ext uri="{FF2B5EF4-FFF2-40B4-BE49-F238E27FC236}">
                <a16:creationId xmlns:a16="http://schemas.microsoft.com/office/drawing/2014/main" xmlns="" id="{4601854D-66E4-9E48-C110-2B48AA2FBC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504" y="61653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04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75000">
        <p:circle/>
      </p:transition>
    </mc:Choice>
    <mc:Fallback xmlns="">
      <p:transition spd="slow" advClick="0" advTm="7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6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ways were foul and narrow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780" y="2348880"/>
            <a:ext cx="2904364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48 foul and narrow">
            <a:hlinkClick r:id="" action="ppaction://media"/>
            <a:extLst>
              <a:ext uri="{FF2B5EF4-FFF2-40B4-BE49-F238E27FC236}">
                <a16:creationId xmlns:a16="http://schemas.microsoft.com/office/drawing/2014/main" xmlns="" id="{54FE6B37-84FE-DA75-8806-F93C3C0F19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9512" y="61653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05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26000">
        <p:circle/>
      </p:transition>
    </mc:Choice>
    <mc:Fallback xmlns="">
      <p:transition spd="slow" advClick="0" advTm="26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city stretched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175" y="2338388"/>
            <a:ext cx="4932073" cy="3250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49 stretched">
            <a:hlinkClick r:id="" action="ppaction://media"/>
            <a:extLst>
              <a:ext uri="{FF2B5EF4-FFF2-40B4-BE49-F238E27FC236}">
                <a16:creationId xmlns:a16="http://schemas.microsoft.com/office/drawing/2014/main" xmlns="" id="{D1B4C686-6292-7292-6FF2-6DB2D903AD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504" y="6021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537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82000">
        <p:circle/>
      </p:transition>
    </mc:Choice>
    <mc:Fallback xmlns="">
      <p:transition spd="slow" advClick="0" advTm="82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6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Somebody has to plan big infrastructure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834" y="2466974"/>
            <a:ext cx="5860453" cy="309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50 infrastructure">
            <a:hlinkClick r:id="" action="ppaction://media"/>
            <a:extLst>
              <a:ext uri="{FF2B5EF4-FFF2-40B4-BE49-F238E27FC236}">
                <a16:creationId xmlns:a16="http://schemas.microsoft.com/office/drawing/2014/main" xmlns="" id="{E9BCD9D7-B69E-2B65-3CB6-7418DBFF12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624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0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1000">
        <p:circle/>
      </p:transition>
    </mc:Choice>
    <mc:Fallback xmlns="">
      <p:transition spd="slow" advClick="0" advTm="11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mobility was not worth the effort</a:t>
            </a:r>
          </a:p>
        </p:txBody>
      </p:sp>
      <p:pic>
        <p:nvPicPr>
          <p:cNvPr id="3" name="Picture 2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309812"/>
            <a:ext cx="5400600" cy="3279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51 mobility">
            <a:hlinkClick r:id="" action="ppaction://media"/>
            <a:extLst>
              <a:ext uri="{FF2B5EF4-FFF2-40B4-BE49-F238E27FC236}">
                <a16:creationId xmlns:a16="http://schemas.microsoft.com/office/drawing/2014/main" xmlns="" id="{EB70886B-3911-75D3-611F-96C2E57335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9512" y="61653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32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27000">
        <p:circle/>
      </p:transition>
    </mc:Choice>
    <mc:Fallback xmlns="">
      <p:transition spd="slow" advClick="0" advTm="27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0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heart of the </a:t>
            </a:r>
            <a:r>
              <a:rPr lang="en-GB" dirty="0" err="1"/>
              <a:t>eu</a:t>
            </a:r>
            <a:r>
              <a:rPr lang="en-GB" dirty="0"/>
              <a:t> – or was it?</a:t>
            </a:r>
          </a:p>
        </p:txBody>
      </p:sp>
      <p:pic>
        <p:nvPicPr>
          <p:cNvPr id="3" name="Picture 2" descr="http://indolinkenglish.files.wordpress.com/2010/12/european-commission-buildings-in-brussels.jpg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24087"/>
            <a:ext cx="5256584" cy="3509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52 Brussels">
            <a:hlinkClick r:id="" action="ppaction://media"/>
            <a:extLst>
              <a:ext uri="{FF2B5EF4-FFF2-40B4-BE49-F238E27FC236}">
                <a16:creationId xmlns:a16="http://schemas.microsoft.com/office/drawing/2014/main" xmlns="" id="{8D820A69-463E-034A-73FE-C192AD00F9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520" y="61653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79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7000">
        <p:circle/>
      </p:transition>
    </mc:Choice>
    <mc:Fallback xmlns="">
      <p:transition spd="slow" advClick="0" advTm="37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Growth around </a:t>
            </a:r>
            <a:r>
              <a:rPr lang="en-GB" dirty="0" err="1"/>
              <a:t>europe</a:t>
            </a:r>
            <a:endParaRPr lang="en-GB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105025"/>
            <a:ext cx="5184576" cy="355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53 growth">
            <a:hlinkClick r:id="" action="ppaction://media"/>
            <a:extLst>
              <a:ext uri="{FF2B5EF4-FFF2-40B4-BE49-F238E27FC236}">
                <a16:creationId xmlns:a16="http://schemas.microsoft.com/office/drawing/2014/main" xmlns="" id="{0B37A16F-CAB5-DA08-D0E5-20B1BD2890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1520" y="60932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651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22000">
        <p:circle/>
      </p:transition>
    </mc:Choice>
    <mc:Fallback xmlns="">
      <p:transition spd="slow" advClick="0" advTm="22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828925"/>
            <a:ext cx="3124200" cy="234315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disasters</a:t>
            </a:r>
          </a:p>
        </p:txBody>
      </p:sp>
      <p:pic>
        <p:nvPicPr>
          <p:cNvPr id="7" name="Content Placeholder 6" descr="http://img.timeinc.net/time/photoessays/2011/australia_floods/austrlalia_floods_10.jpg">
            <a:hlinkClick r:id="rId5"/>
          </p:cNvPr>
          <p:cNvPicPr>
            <a:picLocks noGrp="1"/>
          </p:cNvPicPr>
          <p:nvPr>
            <p:ph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852936"/>
            <a:ext cx="3236168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54 disasters">
            <a:hlinkClick r:id="" action="ppaction://media"/>
            <a:extLst>
              <a:ext uri="{FF2B5EF4-FFF2-40B4-BE49-F238E27FC236}">
                <a16:creationId xmlns:a16="http://schemas.microsoft.com/office/drawing/2014/main" xmlns="" id="{9AF26334-4786-EBF1-C9C3-8B4AE5EAB5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1520" y="60932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05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35000">
        <p:circle/>
      </p:transition>
    </mc:Choice>
    <mc:Fallback xmlns="">
      <p:transition spd="slow" advClick="0" advTm="3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0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Civics</a:t>
            </a:r>
          </a:p>
        </p:txBody>
      </p:sp>
      <p:pic>
        <p:nvPicPr>
          <p:cNvPr id="5" name="Content Placeholder 4" descr="http://cache0.bdcdn.net/assets/images/book/medium/9781/4068/9781406870572.jpg">
            <a:hlinkClick r:id="rId4"/>
          </p:cNvPr>
          <p:cNvPicPr>
            <a:picLocks noGrp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420888"/>
            <a:ext cx="2592288" cy="3096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Content Placeholder 5" descr="http://www.bshs.org.uk/travel-guide/wp-content/uploads/Outlook-Tower.jpg">
            <a:hlinkClick r:id="rId6"/>
          </p:cNvPr>
          <p:cNvPicPr>
            <a:picLocks noGrp="1"/>
          </p:cNvPicPr>
          <p:nvPr>
            <p:ph sz="quarter" idx="14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155" y="2438400"/>
            <a:ext cx="2252290" cy="312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55 civics">
            <a:hlinkClick r:id="" action="ppaction://media"/>
            <a:extLst>
              <a:ext uri="{FF2B5EF4-FFF2-40B4-BE49-F238E27FC236}">
                <a16:creationId xmlns:a16="http://schemas.microsoft.com/office/drawing/2014/main" xmlns="" id="{070B4DBD-259F-B306-5EAF-32F89BA7FF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7504" y="61653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66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7000">
        <p:circle/>
      </p:transition>
    </mc:Choice>
    <mc:Fallback xmlns="">
      <p:transition spd="slow" advClick="0" advTm="107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8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There are some things...</a:t>
            </a:r>
          </a:p>
        </p:txBody>
      </p:sp>
      <p:pic>
        <p:nvPicPr>
          <p:cNvPr id="6" name="Picture 5" descr="Landscaping proposals for one of the roundabouts of the Mancunian Way. 1965 Manchester City Engineers and Surveyors Department. Courtesy of Manchester Archives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76872"/>
            <a:ext cx="6696744" cy="3312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55 things">
            <a:hlinkClick r:id="" action="ppaction://media"/>
            <a:extLst>
              <a:ext uri="{FF2B5EF4-FFF2-40B4-BE49-F238E27FC236}">
                <a16:creationId xmlns:a16="http://schemas.microsoft.com/office/drawing/2014/main" xmlns="" id="{E99435E1-8E62-16E6-7B5B-0925607AA0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9512" y="62849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05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25000">
        <p:circle/>
      </p:transition>
    </mc:Choice>
    <mc:Fallback xmlns="">
      <p:transition spd="slow" advClick="0" advTm="2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D1DEFF-D66A-AF23-B9D0-1A4183996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</a:t>
            </a:r>
          </a:p>
        </p:txBody>
      </p:sp>
      <p:pic>
        <p:nvPicPr>
          <p:cNvPr id="4" name="Picture 3" descr="A person speaking into a microphone&#10;&#10;AI-generated content may be incorrect.">
            <a:extLst>
              <a:ext uri="{FF2B5EF4-FFF2-40B4-BE49-F238E27FC236}">
                <a16:creationId xmlns:a16="http://schemas.microsoft.com/office/drawing/2014/main" xmlns="" id="{B53D202E-2DE8-00CC-DB26-0E38A71E2B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306" y="2276872"/>
            <a:ext cx="3239388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40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1532</TotalTime>
  <Words>272</Words>
  <Application>Microsoft Office PowerPoint</Application>
  <PresentationFormat>On-screen Show (4:3)</PresentationFormat>
  <Paragraphs>64</Paragraphs>
  <Slides>57</Slides>
  <Notes>3</Notes>
  <HiddenSlides>0</HiddenSlides>
  <MMClips>56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2" baseType="lpstr">
      <vt:lpstr>Arial</vt:lpstr>
      <vt:lpstr>Calibri</vt:lpstr>
      <vt:lpstr>Garamond</vt:lpstr>
      <vt:lpstr>Wingdings</vt:lpstr>
      <vt:lpstr>Couture</vt:lpstr>
      <vt:lpstr>A Christmas carol: Planning Past, present and future</vt:lpstr>
      <vt:lpstr>It was cold and bleak</vt:lpstr>
      <vt:lpstr>The choking mists</vt:lpstr>
      <vt:lpstr>The engineer’s Plan</vt:lpstr>
      <vt:lpstr>Hollows long deserted</vt:lpstr>
      <vt:lpstr>The entry phone</vt:lpstr>
      <vt:lpstr>…or her old boss..</vt:lpstr>
      <vt:lpstr>Just an entry phone</vt:lpstr>
      <vt:lpstr>Around his middle he drew a chain</vt:lpstr>
      <vt:lpstr>..in restless haste and moaning as they went..</vt:lpstr>
      <vt:lpstr>The ghost of planning past</vt:lpstr>
      <vt:lpstr>Nothing gained by overcrowding</vt:lpstr>
      <vt:lpstr>A neat scandinavian town</vt:lpstr>
      <vt:lpstr>Making gardens amongst slums</vt:lpstr>
      <vt:lpstr>Line after line of identical vehicles</vt:lpstr>
      <vt:lpstr>Dollar bills began to swirl</vt:lpstr>
      <vt:lpstr>Planning the future of the town</vt:lpstr>
      <vt:lpstr>The radiant city below</vt:lpstr>
      <vt:lpstr>In desert lands…</vt:lpstr>
      <vt:lpstr>River houses on poles</vt:lpstr>
      <vt:lpstr>More wondrous still..</vt:lpstr>
      <vt:lpstr>The transplants from europe</vt:lpstr>
      <vt:lpstr>The wreckers’ ball</vt:lpstr>
      <vt:lpstr>Four wheeled contraptions</vt:lpstr>
      <vt:lpstr>Yet more queues</vt:lpstr>
      <vt:lpstr>Development for heroes</vt:lpstr>
      <vt:lpstr>Found herself in a studio</vt:lpstr>
      <vt:lpstr>PLANNING EDUCATION MUST BE PROTECTED…</vt:lpstr>
      <vt:lpstr>A perfect rainforest</vt:lpstr>
      <vt:lpstr>A Jolly Giant</vt:lpstr>
      <vt:lpstr>Huge white towers</vt:lpstr>
      <vt:lpstr>Another one for the taxidermist</vt:lpstr>
      <vt:lpstr>A christmas party</vt:lpstr>
      <vt:lpstr>Which towns have you planned?</vt:lpstr>
      <vt:lpstr> L'aménagement du territoire</vt:lpstr>
      <vt:lpstr>Try “spatial planning”</vt:lpstr>
      <vt:lpstr>We don’t talk about “spatial planning”</vt:lpstr>
      <vt:lpstr>“My estates” cackled the ghost</vt:lpstr>
      <vt:lpstr>A pavement cafe</vt:lpstr>
      <vt:lpstr>Some small streets</vt:lpstr>
      <vt:lpstr>You’re going to lose your job</vt:lpstr>
      <vt:lpstr>Social justice</vt:lpstr>
      <vt:lpstr>Spatial justice</vt:lpstr>
      <vt:lpstr>Climate justice</vt:lpstr>
      <vt:lpstr>A line of betting shops</vt:lpstr>
      <vt:lpstr>In a large lecture room</vt:lpstr>
      <vt:lpstr>The city seemed to spring up about them</vt:lpstr>
      <vt:lpstr>The ways were foul and narrow</vt:lpstr>
      <vt:lpstr>The city stretched</vt:lpstr>
      <vt:lpstr>Somebody has to plan big infrastructure</vt:lpstr>
      <vt:lpstr>mobility was not worth the effort</vt:lpstr>
      <vt:lpstr>The heart of the eu – or was it?</vt:lpstr>
      <vt:lpstr>Growth around europe</vt:lpstr>
      <vt:lpstr>disasters</vt:lpstr>
      <vt:lpstr>Civics</vt:lpstr>
      <vt:lpstr>There are some things...</vt:lpstr>
      <vt:lpstr>Thank you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Christmas carol: Planning Past, present and future</dc:title>
  <dc:creator>Cliff Hague</dc:creator>
  <cp:lastModifiedBy>Cliff Hague</cp:lastModifiedBy>
  <cp:revision>57</cp:revision>
  <dcterms:created xsi:type="dcterms:W3CDTF">2013-11-25T15:03:01Z</dcterms:created>
  <dcterms:modified xsi:type="dcterms:W3CDTF">2026-04-20T14:05:53Z</dcterms:modified>
</cp:coreProperties>
</file>